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1_D143B327.xml" ContentType="application/vnd.ms-powerpoint.comments+xml"/>
  <Override PartName="/ppt/notesSlides/notesSlide3.xml" ContentType="application/vnd.openxmlformats-officedocument.presentationml.notesSlide+xml"/>
  <Override PartName="/ppt/comments/modernComment_11F_3D90BC9E.xml" ContentType="application/vnd.ms-powerpoint.comments+xml"/>
  <Override PartName="/ppt/notesSlides/notesSlide4.xml" ContentType="application/vnd.openxmlformats-officedocument.presentationml.notesSlide+xml"/>
  <Override PartName="/ppt/comments/modernComment_122_C266BA6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6_D393DD2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0" r:id="rId5"/>
  </p:sldMasterIdLst>
  <p:notesMasterIdLst>
    <p:notesMasterId r:id="rId17"/>
  </p:notesMasterIdLst>
  <p:sldIdLst>
    <p:sldId id="256" r:id="rId6"/>
    <p:sldId id="289" r:id="rId7"/>
    <p:sldId id="287" r:id="rId8"/>
    <p:sldId id="290" r:id="rId9"/>
    <p:sldId id="291" r:id="rId10"/>
    <p:sldId id="292" r:id="rId11"/>
    <p:sldId id="295" r:id="rId12"/>
    <p:sldId id="273" r:id="rId13"/>
    <p:sldId id="294" r:id="rId14"/>
    <p:sldId id="293" r:id="rId15"/>
    <p:sldId id="283" r:id="rId16"/>
  </p:sldIdLst>
  <p:sldSz cx="12192000" cy="6858000"/>
  <p:notesSz cx="7023100" cy="9309100"/>
  <p:embeddedFontLst>
    <p:embeddedFont>
      <p:font typeface="Lato" panose="020F0502020204030203" pitchFamily="34" charset="0"/>
      <p:regular r:id="rId18"/>
      <p:bold r:id="rId19"/>
      <p:italic r:id="rId20"/>
      <p:boldItalic r:id="rId21"/>
    </p:embeddedFont>
    <p:embeddedFont>
      <p:font typeface="Open Sans Light" panose="020B0306030504020204" pitchFamily="34" charset="0"/>
      <p:regular r:id="rId22"/>
      <p:italic r:id="rId23"/>
    </p:embeddedFont>
    <p:embeddedFont>
      <p:font typeface="Oswald" panose="00000500000000000000" pitchFamily="2" charset="0"/>
      <p:regular r:id="rId24"/>
      <p:bold r:id="rId25"/>
    </p:embeddedFont>
    <p:embeddedFont>
      <p:font typeface="Oswald Medium" panose="00000600000000000000" pitchFamily="2"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Um9hKKm6A9kQu6fHLQUDRXmel9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5E568-677D-BCB5-A2F6-B8994B140443}" name="Lea Marleen Bernhardt" initials="LB" userId="S::bernharl@hsu-hh.de::032ebc27-d3bf-468c-9c87-183b08e8ae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2AB12-B8D4-451C-A3AC-9EDAA0929F12}" v="6" dt="2025-02-03T15:28:25.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92" autoAdjust="0"/>
  </p:normalViewPr>
  <p:slideViewPr>
    <p:cSldViewPr snapToGrid="0">
      <p:cViewPr varScale="1">
        <p:scale>
          <a:sx n="101" d="100"/>
          <a:sy n="101" d="100"/>
        </p:scale>
        <p:origin x="144"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38"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font" Target="fonts/font2.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43" Type="http://schemas.microsoft.com/office/2015/10/relationships/revisionInfo" Target="revisionInfo.xml"/><Relationship Id="rId8" Type="http://schemas.openxmlformats.org/officeDocument/2006/relationships/slide" Target="slides/slide3.xml"/></Relationships>
</file>

<file path=ppt/comments/modernComment_11F_3D90BC9E.xml><?xml version="1.0" encoding="utf-8"?>
<p188:cmLst xmlns:a="http://schemas.openxmlformats.org/drawingml/2006/main" xmlns:r="http://schemas.openxmlformats.org/officeDocument/2006/relationships" xmlns:p188="http://schemas.microsoft.com/office/powerpoint/2018/8/main">
  <p188:cm id="{DF364E67-8554-41E9-99F5-57F9F0225569}" authorId="{B395E568-677D-BCB5-A2F6-B8994B140443}" created="2025-01-31T13:36:14.255">
    <ac:txMkLst xmlns:ac="http://schemas.microsoft.com/office/drawing/2013/main/command">
      <pc:docMk xmlns:pc="http://schemas.microsoft.com/office/powerpoint/2013/main/command"/>
      <pc:sldMk xmlns:pc="http://schemas.microsoft.com/office/powerpoint/2013/main/command" cId="1032895646" sldId="287"/>
      <ac:spMk id="12" creationId="{2BA48E65-AE00-9C6E-A66B-21C66F4ABFCC}"/>
      <ac:txMk cp="16" len="22">
        <ac:context len="462" hash="2861998014"/>
      </ac:txMk>
    </ac:txMkLst>
    <p188:pos x="3749425" y="265330"/>
    <p188:txBody>
      <a:bodyPr/>
      <a:lstStyle/>
      <a:p>
        <a:r>
          <a:rPr lang="de-DE"/>
          <a:t>Here we could also be a bit more specific and add concrete numbers, by how much the all-cause mortality increased etc</a:t>
        </a:r>
      </a:p>
    </p188:txBody>
  </p188:cm>
</p188:cmLst>
</file>

<file path=ppt/comments/modernComment_121_D143B327.xml><?xml version="1.0" encoding="utf-8"?>
<p188:cmLst xmlns:a="http://schemas.openxmlformats.org/drawingml/2006/main" xmlns:r="http://schemas.openxmlformats.org/officeDocument/2006/relationships" xmlns:p188="http://schemas.microsoft.com/office/powerpoint/2018/8/main">
  <p188:cm id="{96951433-5BC8-4099-A10E-2979CDADD5DB}" authorId="{B395E568-677D-BCB5-A2F6-B8994B140443}" created="2025-01-31T13:29:02.755">
    <ac:deMkLst xmlns:ac="http://schemas.microsoft.com/office/drawing/2013/main/command">
      <pc:docMk xmlns:pc="http://schemas.microsoft.com/office/powerpoint/2013/main/command"/>
      <pc:sldMk xmlns:pc="http://schemas.microsoft.com/office/powerpoint/2013/main/command" cId="3510874919" sldId="289"/>
      <ac:picMk id="7" creationId="{6F99C0A2-587D-9555-425B-1237905160B3}"/>
    </ac:deMkLst>
    <p188:txBody>
      <a:bodyPr/>
      <a:lstStyle/>
      <a:p>
        <a:r>
          <a:rPr lang="de-DE"/>
          <a:t>I really like this idea of providing a screenshot! But maybe we show the full first page of the paper and not just the header - I know it gets more difficult to read but it will look more complete then</a:t>
        </a:r>
      </a:p>
    </p188:txBody>
  </p188:cm>
  <p188:cm id="{DCF9F12C-AAE4-4137-AC88-7C12EF6F6499}" authorId="{B395E568-677D-BCB5-A2F6-B8994B140443}" created="2025-01-31T13:33:07.416">
    <ac:deMkLst xmlns:ac="http://schemas.microsoft.com/office/drawing/2013/main/command">
      <pc:docMk xmlns:pc="http://schemas.microsoft.com/office/powerpoint/2013/main/command"/>
      <pc:sldMk xmlns:pc="http://schemas.microsoft.com/office/powerpoint/2013/main/command" cId="3510874919" sldId="289"/>
      <ac:spMk id="5" creationId="{3D84062E-C023-62F6-8515-7DD929F60E45}"/>
    </ac:deMkLst>
    <p188:txBody>
      <a:bodyPr/>
      <a:lstStyle/>
      <a:p>
        <a:r>
          <a:rPr lang="de-DE"/>
          <a:t>This should be a bit bigger and maybe more specific: number of studies included in the review, data collected with the PRISMA method, 3 databases (scopus etc)...</a:t>
        </a:r>
      </a:p>
    </p188:txBody>
  </p188:cm>
</p188:cmLst>
</file>

<file path=ppt/comments/modernComment_122_C266BA63.xml><?xml version="1.0" encoding="utf-8"?>
<p188:cmLst xmlns:a="http://schemas.openxmlformats.org/drawingml/2006/main" xmlns:r="http://schemas.openxmlformats.org/officeDocument/2006/relationships" xmlns:p188="http://schemas.microsoft.com/office/powerpoint/2018/8/main">
  <p188:cm id="{7BB536CB-2BB5-4360-B19C-9C4EFBFCBCCE}" authorId="{B395E568-677D-BCB5-A2F6-B8994B140443}" created="2025-01-31T13:42:34.451">
    <ac:deMkLst xmlns:ac="http://schemas.microsoft.com/office/drawing/2013/main/command">
      <pc:docMk xmlns:pc="http://schemas.microsoft.com/office/powerpoint/2013/main/command"/>
      <pc:sldMk xmlns:pc="http://schemas.microsoft.com/office/powerpoint/2013/main/command" cId="3261512291" sldId="290"/>
      <ac:spMk id="5" creationId="{D7DC8816-D98D-9100-C80F-D114CF1A6C8C}"/>
    </ac:deMkLst>
    <p188:txBody>
      <a:bodyPr/>
      <a:lstStyle/>
      <a:p>
        <a:r>
          <a:rPr lang="de-DE"/>
          <a:t>Very important point and I gues this could raise some questions. Therefore, maybe we provide more details on the insignificant studies (country, sample size, heat event etc)</a:t>
        </a:r>
      </a:p>
    </p188:txBody>
  </p188:cm>
</p188:cmLst>
</file>

<file path=ppt/comments/modernComment_126_D393DD23.xml><?xml version="1.0" encoding="utf-8"?>
<p188:cmLst xmlns:a="http://schemas.openxmlformats.org/drawingml/2006/main" xmlns:r="http://schemas.openxmlformats.org/officeDocument/2006/relationships" xmlns:p188="http://schemas.microsoft.com/office/powerpoint/2018/8/main">
  <p188:cm id="{3B5851B7-00BA-46E9-9546-775D29A8AB2B}" authorId="{B395E568-677D-BCB5-A2F6-B8994B140443}" created="2024-11-06T15:45:23.277">
    <pc:sldMkLst xmlns:pc="http://schemas.microsoft.com/office/powerpoint/2013/main/command">
      <pc:docMk/>
      <pc:sldMk cId="3510874919" sldId="289"/>
    </pc:sldMkLst>
    <p188:txBody>
      <a:bodyPr/>
      <a:lstStyle/>
      <a:p>
        <a:r>
          <a:rPr lang="de-DE"/>
          <a:t>Nice idea! Maybe also mention the 3 databases that we searched?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238" cy="466725"/>
          </a:xfrm>
          <a:prstGeom prst="rect">
            <a:avLst/>
          </a:prstGeom>
          <a:noFill/>
          <a:ln>
            <a:noFill/>
          </a:ln>
        </p:spPr>
        <p:txBody>
          <a:bodyPr spcFirstLastPara="1" wrap="square" lIns="93300" tIns="46650" rIns="93300" bIns="466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4" name="Google Shape;4;n"/>
          <p:cNvSpPr txBox="1">
            <a:spLocks noGrp="1"/>
          </p:cNvSpPr>
          <p:nvPr>
            <p:ph type="dt" idx="10"/>
          </p:nvPr>
        </p:nvSpPr>
        <p:spPr>
          <a:xfrm>
            <a:off x="3978275" y="0"/>
            <a:ext cx="3043238" cy="466725"/>
          </a:xfrm>
          <a:prstGeom prst="rect">
            <a:avLst/>
          </a:prstGeom>
          <a:noFill/>
          <a:ln>
            <a:noFill/>
          </a:ln>
        </p:spPr>
        <p:txBody>
          <a:bodyPr spcFirstLastPara="1" wrap="square" lIns="93300" tIns="46650" rIns="93300" bIns="466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375"/>
            <a:ext cx="3043238" cy="466725"/>
          </a:xfrm>
          <a:prstGeom prst="rect">
            <a:avLst/>
          </a:prstGeom>
          <a:noFill/>
          <a:ln>
            <a:noFill/>
          </a:ln>
        </p:spPr>
        <p:txBody>
          <a:bodyPr spcFirstLastPara="1" wrap="square" lIns="93300" tIns="46650" rIns="93300" bIns="466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8" name="Google Shape;8;n"/>
          <p:cNvSpPr txBox="1">
            <a:spLocks noGrp="1"/>
          </p:cNvSpPr>
          <p:nvPr>
            <p:ph type="sldNum" idx="12"/>
          </p:nvPr>
        </p:nvSpPr>
        <p:spPr>
          <a:xfrm>
            <a:off x="3978275" y="8842375"/>
            <a:ext cx="3043238" cy="466725"/>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SzPts val="1400"/>
              <a:buNone/>
            </a:pPr>
            <a:endParaRPr/>
          </a:p>
        </p:txBody>
      </p:sp>
      <p:sp>
        <p:nvSpPr>
          <p:cNvPr id="62" name="Google Shape;62;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8CDD86B2-A0EA-BD9F-6F9B-CB00E5C834D5}"/>
            </a:ext>
          </a:extLst>
        </p:cNvPr>
        <p:cNvGrpSpPr/>
        <p:nvPr/>
      </p:nvGrpSpPr>
      <p:grpSpPr>
        <a:xfrm>
          <a:off x="0" y="0"/>
          <a:ext cx="0" cy="0"/>
          <a:chOff x="0" y="0"/>
          <a:chExt cx="0" cy="0"/>
        </a:xfrm>
      </p:grpSpPr>
      <p:sp>
        <p:nvSpPr>
          <p:cNvPr id="137" name="Google Shape;137;p2:notes">
            <a:extLst>
              <a:ext uri="{FF2B5EF4-FFF2-40B4-BE49-F238E27FC236}">
                <a16:creationId xmlns:a16="http://schemas.microsoft.com/office/drawing/2014/main" id="{FA667843-69D6-57B5-2E50-0BC4C2D0F8CA}"/>
              </a:ext>
            </a:extLst>
          </p:cNvPr>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dirty="0"/>
          </a:p>
        </p:txBody>
      </p:sp>
      <p:sp>
        <p:nvSpPr>
          <p:cNvPr id="138" name="Google Shape;138;p2:notes">
            <a:extLst>
              <a:ext uri="{FF2B5EF4-FFF2-40B4-BE49-F238E27FC236}">
                <a16:creationId xmlns:a16="http://schemas.microsoft.com/office/drawing/2014/main" id="{51144B72-3EC6-8940-D096-CEB3EF7D316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559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5A53F27F-75F6-7C36-AAC7-58A9FEA5D81D}"/>
            </a:ext>
          </a:extLst>
        </p:cNvPr>
        <p:cNvGrpSpPr/>
        <p:nvPr/>
      </p:nvGrpSpPr>
      <p:grpSpPr>
        <a:xfrm>
          <a:off x="0" y="0"/>
          <a:ext cx="0" cy="0"/>
          <a:chOff x="0" y="0"/>
          <a:chExt cx="0" cy="0"/>
        </a:xfrm>
      </p:grpSpPr>
      <p:sp>
        <p:nvSpPr>
          <p:cNvPr id="137" name="Google Shape;137;p2:notes">
            <a:extLst>
              <a:ext uri="{FF2B5EF4-FFF2-40B4-BE49-F238E27FC236}">
                <a16:creationId xmlns:a16="http://schemas.microsoft.com/office/drawing/2014/main" id="{E4E99E9B-A582-B1BE-2483-1DF6E7830C35}"/>
              </a:ext>
            </a:extLst>
          </p:cNvPr>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r>
              <a:rPr lang="en-US" noProof="0" dirty="0"/>
              <a:t>Note to Chen et al. : they examined 15 different heatwaves between 2007-2013: the results refer to the 11th Heatwave, paper does not specify when that exact heatwave took place</a:t>
            </a:r>
          </a:p>
          <a:p>
            <a:pPr marL="0" lvl="0" indent="0" algn="l" rtl="0">
              <a:spcBef>
                <a:spcPts val="360"/>
              </a:spcBef>
              <a:spcAft>
                <a:spcPts val="0"/>
              </a:spcAft>
              <a:buNone/>
            </a:pPr>
            <a:r>
              <a:rPr lang="en-US" noProof="0" dirty="0"/>
              <a:t>Chen et al.:</a:t>
            </a:r>
          </a:p>
          <a:p>
            <a:pPr marL="171450" lvl="0" indent="-171450" algn="l" rtl="0">
              <a:spcBef>
                <a:spcPts val="360"/>
              </a:spcBef>
              <a:spcAft>
                <a:spcPts val="0"/>
              </a:spcAft>
              <a:buFont typeface="Wingdings" panose="05000000000000000000" pitchFamily="2" charset="2"/>
              <a:buChar char="§"/>
            </a:pPr>
            <a:r>
              <a:rPr lang="en-US" noProof="0" dirty="0"/>
              <a:t>evaluate the differences in daily mortality during heat-wave days (defined using 15 HWs) compared with non-heat-wave days in Nanjing, during 2007 to 2013</a:t>
            </a:r>
          </a:p>
          <a:p>
            <a:pPr marL="171450" lvl="0" indent="-171450" algn="l" rtl="0">
              <a:spcBef>
                <a:spcPts val="360"/>
              </a:spcBef>
              <a:spcAft>
                <a:spcPts val="0"/>
              </a:spcAft>
              <a:buFont typeface="Wingdings" panose="05000000000000000000" pitchFamily="2" charset="2"/>
              <a:buChar char="§"/>
            </a:pPr>
            <a:r>
              <a:rPr lang="en-US" noProof="0" dirty="0"/>
              <a:t>HW11 definition: Heat waves defined as ≥4 consecutive days with daily average temperature &gt;98th percentile had the best model fit</a:t>
            </a:r>
          </a:p>
          <a:p>
            <a:pPr marL="171450" lvl="0" indent="-171450" algn="l" rtl="0">
              <a:spcBef>
                <a:spcPts val="360"/>
              </a:spcBef>
              <a:spcAft>
                <a:spcPts val="0"/>
              </a:spcAft>
              <a:buFont typeface="Wingdings" panose="05000000000000000000" pitchFamily="2" charset="2"/>
              <a:buChar char="§"/>
            </a:pPr>
            <a:r>
              <a:rPr lang="en-US" noProof="0" dirty="0"/>
              <a:t>Study including all permanent residents living in the city (population: 8 million by the end of 2010)</a:t>
            </a:r>
          </a:p>
          <a:p>
            <a:pPr marL="0" lvl="0" indent="0" algn="l" rtl="0">
              <a:spcBef>
                <a:spcPts val="360"/>
              </a:spcBef>
              <a:spcAft>
                <a:spcPts val="0"/>
              </a:spcAft>
              <a:buNone/>
            </a:pPr>
            <a:endParaRPr lang="en-US" noProof="0" dirty="0"/>
          </a:p>
          <a:p>
            <a:pPr marL="0" lvl="0" indent="0" algn="l" rtl="0">
              <a:spcBef>
                <a:spcPts val="360"/>
              </a:spcBef>
              <a:spcAft>
                <a:spcPts val="0"/>
              </a:spcAft>
              <a:buNone/>
            </a:pPr>
            <a:r>
              <a:rPr lang="en-US" noProof="0" dirty="0" err="1"/>
              <a:t>Fouillet</a:t>
            </a:r>
            <a:r>
              <a:rPr lang="en-US" noProof="0" dirty="0"/>
              <a:t> et al.:</a:t>
            </a:r>
          </a:p>
          <a:p>
            <a:pPr marL="171450" lvl="0" indent="-171450" algn="l" rtl="0">
              <a:spcBef>
                <a:spcPts val="360"/>
              </a:spcBef>
              <a:spcAft>
                <a:spcPts val="0"/>
              </a:spcAft>
              <a:buFont typeface="Arial" panose="020B0604020202020204" pitchFamily="34" charset="0"/>
              <a:buChar char="•"/>
            </a:pPr>
            <a:r>
              <a:rPr lang="en-US" noProof="0" dirty="0"/>
              <a:t>From August 1st to 20th, 2003, the mean maximum temperature in France exceeded the seasonal norm by 11–12C on nine consecutive days</a:t>
            </a:r>
          </a:p>
          <a:p>
            <a:pPr marL="171450" lvl="0" indent="-171450" algn="l" rtl="0">
              <a:spcBef>
                <a:spcPts val="360"/>
              </a:spcBef>
              <a:spcAft>
                <a:spcPts val="0"/>
              </a:spcAft>
              <a:buFont typeface="Arial" panose="020B0604020202020204" pitchFamily="34" charset="0"/>
              <a:buChar char="•"/>
            </a:pPr>
            <a:r>
              <a:rPr lang="en-US" noProof="0" dirty="0"/>
              <a:t>major increase in mortality was then observed</a:t>
            </a:r>
          </a:p>
          <a:p>
            <a:pPr marL="171450" lvl="0" indent="-171450" algn="l" rtl="0">
              <a:spcBef>
                <a:spcPts val="360"/>
              </a:spcBef>
              <a:spcAft>
                <a:spcPts val="0"/>
              </a:spcAft>
              <a:buFont typeface="Arial" panose="020B0604020202020204" pitchFamily="34" charset="0"/>
              <a:buChar char="•"/>
            </a:pPr>
            <a:r>
              <a:rPr lang="en-US" noProof="0" dirty="0"/>
              <a:t>number of deaths </a:t>
            </a:r>
            <a:r>
              <a:rPr lang="en-US" dirty="0"/>
              <a:t>observed from August to November 2003 in France was compared to those expected on the basis of the mortality rates observed from 2000 to 2002 and the 2003 population estimates</a:t>
            </a:r>
            <a:endParaRPr lang="en-US" noProof="0" dirty="0"/>
          </a:p>
          <a:p>
            <a:pPr marL="171450" lvl="0" indent="-171450" algn="l" rtl="0">
              <a:spcBef>
                <a:spcPts val="360"/>
              </a:spcBef>
              <a:spcAft>
                <a:spcPts val="0"/>
              </a:spcAft>
              <a:buFont typeface="Arial" panose="020B0604020202020204" pitchFamily="34" charset="0"/>
              <a:buChar char="•"/>
            </a:pPr>
            <a:r>
              <a:rPr lang="en-US" noProof="0" dirty="0"/>
              <a:t>Unfortunately, they only provide percentage values for the all-cause mortality</a:t>
            </a:r>
          </a:p>
          <a:p>
            <a:pPr marL="171450" lvl="0" indent="-171450" algn="l" rtl="0">
              <a:spcBef>
                <a:spcPts val="360"/>
              </a:spcBef>
              <a:spcAft>
                <a:spcPts val="0"/>
              </a:spcAft>
              <a:buFont typeface="Arial" panose="020B0604020202020204" pitchFamily="34" charset="0"/>
              <a:buChar char="•"/>
            </a:pPr>
            <a:r>
              <a:rPr lang="en-US" noProof="0" dirty="0"/>
              <a:t>Study conducted in all 22 regions </a:t>
            </a:r>
            <a:r>
              <a:rPr lang="en-US" noProof="0"/>
              <a:t>of France</a:t>
            </a:r>
            <a:endParaRPr lang="en-US" noProof="0" dirty="0"/>
          </a:p>
        </p:txBody>
      </p:sp>
      <p:sp>
        <p:nvSpPr>
          <p:cNvPr id="138" name="Google Shape;138;p2:notes">
            <a:extLst>
              <a:ext uri="{FF2B5EF4-FFF2-40B4-BE49-F238E27FC236}">
                <a16:creationId xmlns:a16="http://schemas.microsoft.com/office/drawing/2014/main" id="{9D71D567-B98F-E68D-D333-662C7E6671B5}"/>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73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1737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Additional Information Turner, Connell and Tong:</a:t>
            </a:r>
          </a:p>
          <a:p>
            <a:pPr>
              <a:buFont typeface="Wingdings" panose="05000000000000000000" pitchFamily="2" charset="2"/>
              <a:buChar char="§"/>
            </a:pPr>
            <a:r>
              <a:rPr lang="en-US" noProof="0" dirty="0"/>
              <a:t>Data: 783,935 ambulance attendances and data on meteorological variables</a:t>
            </a:r>
          </a:p>
          <a:p>
            <a:pPr>
              <a:buFont typeface="Wingdings" panose="05000000000000000000" pitchFamily="2" charset="2"/>
              <a:buChar char="§"/>
            </a:pPr>
            <a:r>
              <a:rPr lang="en-US" noProof="0" dirty="0"/>
              <a:t>added heat wave effects were incorporated separately using a local heat wave definition</a:t>
            </a:r>
          </a:p>
          <a:p>
            <a:pPr>
              <a:buFont typeface="Wingdings" panose="05000000000000000000" pitchFamily="2" charset="2"/>
              <a:buChar char="§"/>
            </a:pPr>
            <a:r>
              <a:rPr lang="en-US" noProof="0" dirty="0"/>
              <a:t>heat wave was defined as two or more consecutive days with a daily maximum temperature at or above 37°C</a:t>
            </a:r>
          </a:p>
          <a:p>
            <a:pPr>
              <a:buFont typeface="Wingdings" panose="05000000000000000000" pitchFamily="2" charset="2"/>
              <a:buChar char="§"/>
            </a:pPr>
            <a:r>
              <a:rPr lang="en-US" noProof="0" dirty="0"/>
              <a:t>Main effect: percentage change in attendances due to a 9.5°C increase above 29°C</a:t>
            </a:r>
          </a:p>
          <a:p>
            <a:pPr>
              <a:buFont typeface="Wingdings" panose="05000000000000000000" pitchFamily="2" charset="2"/>
              <a:buChar char="§"/>
            </a:pPr>
            <a:r>
              <a:rPr lang="en-US" noProof="0" dirty="0"/>
              <a:t>Added effects: those in excess of the main effects of ambient temperature</a:t>
            </a:r>
          </a:p>
          <a:p>
            <a:pPr>
              <a:buFont typeface="Wingdings" panose="05000000000000000000" pitchFamily="2" charset="2"/>
              <a:buChar char="§"/>
            </a:pPr>
            <a:r>
              <a:rPr lang="en-US" noProof="0" dirty="0"/>
              <a:t>mean number of attendances during heat wave days being 281 (SD = 93), compared to 263 for non-heat wave days (SD = 70)</a:t>
            </a:r>
          </a:p>
          <a:p>
            <a:pPr>
              <a:buFont typeface="Wingdings" panose="05000000000000000000" pitchFamily="2" charset="2"/>
              <a:buChar char="§"/>
            </a:pPr>
            <a:r>
              <a:rPr lang="en-US" noProof="0" dirty="0"/>
              <a:t>No main effect found for cardiovascular morbidity</a:t>
            </a:r>
          </a:p>
          <a:p>
            <a:pPr>
              <a:buFont typeface="Wingdings" panose="05000000000000000000" pitchFamily="2" charset="2"/>
              <a:buChar char="§"/>
            </a:pPr>
            <a:endParaRPr lang="en-US" noProof="0" dirty="0"/>
          </a:p>
          <a:p>
            <a:pPr>
              <a:buFont typeface="Wingdings" panose="05000000000000000000" pitchFamily="2" charset="2"/>
              <a:buChar char="§"/>
            </a:pPr>
            <a:endParaRPr lang="en-US" noProof="0" dirty="0"/>
          </a:p>
          <a:p>
            <a:pPr marL="228600" indent="0">
              <a:buFont typeface="Wingdings" panose="05000000000000000000" pitchFamily="2" charset="2"/>
              <a:buNone/>
            </a:pPr>
            <a:r>
              <a:rPr lang="en-US" noProof="0" dirty="0"/>
              <a:t>Examples for inconclusive / insignificant results</a:t>
            </a:r>
          </a:p>
          <a:p>
            <a:pPr marL="228600" indent="0">
              <a:buFont typeface="Wingdings" panose="05000000000000000000" pitchFamily="2" charset="2"/>
              <a:buNone/>
            </a:pPr>
            <a:r>
              <a:rPr lang="en-US" noProof="0" dirty="0" err="1"/>
              <a:t>Kovats</a:t>
            </a:r>
            <a:r>
              <a:rPr lang="en-US" noProof="0" dirty="0"/>
              <a:t>, </a:t>
            </a:r>
            <a:r>
              <a:rPr lang="en-US" noProof="0" dirty="0" err="1"/>
              <a:t>Hajat</a:t>
            </a:r>
            <a:r>
              <a:rPr lang="en-US" noProof="0" dirty="0"/>
              <a:t>, and Wilkinson (2004)</a:t>
            </a:r>
          </a:p>
          <a:p>
            <a:pPr marL="400050" indent="-171450">
              <a:buFont typeface="Wingdings" panose="05000000000000000000" pitchFamily="2" charset="2"/>
              <a:buChar char="§"/>
            </a:pPr>
            <a:r>
              <a:rPr lang="en-US" noProof="0" dirty="0"/>
              <a:t>Time series analysis of daily emergency hospital admissions, 1 April 1994 to 31 March 2000 in greater London</a:t>
            </a:r>
          </a:p>
          <a:p>
            <a:pPr marL="400050" indent="-171450">
              <a:buFont typeface="Wingdings" panose="05000000000000000000" pitchFamily="2" charset="2"/>
              <a:buChar char="§"/>
            </a:pPr>
            <a:r>
              <a:rPr lang="en-US" noProof="0" dirty="0"/>
              <a:t>effects of heat were modelled using the average of the daily mean temperature over the index and previous two days</a:t>
            </a:r>
          </a:p>
          <a:p>
            <a:pPr marL="400050" indent="-171450">
              <a:buFont typeface="Wingdings" panose="05000000000000000000" pitchFamily="2" charset="2"/>
              <a:buChar char="§"/>
            </a:pPr>
            <a:r>
              <a:rPr lang="en-US" noProof="0" dirty="0"/>
              <a:t>Results: no clear evidence of a relation between total emergency hospital admissions and high ambient temperatures</a:t>
            </a:r>
          </a:p>
          <a:p>
            <a:pPr marL="400050" indent="-171450">
              <a:buFontTx/>
              <a:buChar char="-"/>
            </a:pPr>
            <a:endParaRPr lang="en-US" noProof="0" dirty="0"/>
          </a:p>
          <a:p>
            <a:pPr marL="228600" indent="0">
              <a:buFontTx/>
              <a:buNone/>
            </a:pPr>
            <a:r>
              <a:rPr lang="en-US" noProof="0" dirty="0"/>
              <a:t>Schulte, </a:t>
            </a:r>
            <a:r>
              <a:rPr lang="en-US" noProof="0" dirty="0" err="1"/>
              <a:t>Röösli</a:t>
            </a:r>
            <a:r>
              <a:rPr lang="en-US" noProof="0" dirty="0"/>
              <a:t> and </a:t>
            </a:r>
            <a:r>
              <a:rPr lang="en-US" noProof="0" dirty="0" err="1"/>
              <a:t>Ragettli</a:t>
            </a:r>
            <a:r>
              <a:rPr lang="en-US" noProof="0" dirty="0"/>
              <a:t> (2021)</a:t>
            </a:r>
          </a:p>
          <a:p>
            <a:pPr marL="400050" indent="-171450">
              <a:buFont typeface="Wingdings" panose="05000000000000000000" pitchFamily="2" charset="2"/>
              <a:buChar char="§"/>
            </a:pPr>
            <a:r>
              <a:rPr lang="en-US" b="0" i="0" noProof="0" dirty="0">
                <a:effectLst/>
                <a:latin typeface="Arial" panose="020B0604020202020204" pitchFamily="34" charset="0"/>
              </a:rPr>
              <a:t>assessed associations of daytime maximum temperature in relation to cardiovascular deaths and emergency hospital admissions between 1998 and 2016 in Switzerland</a:t>
            </a:r>
          </a:p>
          <a:p>
            <a:pPr marL="400050" indent="-171450">
              <a:buFont typeface="Wingdings" panose="05000000000000000000" pitchFamily="2" charset="2"/>
              <a:buChar char="§"/>
            </a:pPr>
            <a:r>
              <a:rPr lang="en-US" b="0" i="0" noProof="0" dirty="0">
                <a:effectLst/>
                <a:latin typeface="Arial" panose="020B0604020202020204" pitchFamily="34" charset="0"/>
              </a:rPr>
              <a:t>Emergency hospital admissions (n=447,577) decreased for total cardiovascular disease (0.91,0.88–0.94), hypertension (0.72,0.64–0.81), heart failure (0.83,0.76–0.9) and myocardial infarction (0.88,0.82–0.95)</a:t>
            </a:r>
            <a:endParaRPr lang="en-US" noProof="0" dirty="0"/>
          </a:p>
          <a:p>
            <a:pPr marL="400050" indent="-171450">
              <a:buFontTx/>
              <a:buChar char="-"/>
            </a:pPr>
            <a:endParaRPr lang="en-US"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269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Guirguis</a:t>
            </a:r>
            <a:r>
              <a:rPr lang="de-DE" dirty="0"/>
              <a:t>:</a:t>
            </a:r>
          </a:p>
          <a:p>
            <a:pPr>
              <a:buFont typeface="Wingdings" panose="05000000000000000000" pitchFamily="2" charset="2"/>
              <a:buChar char="§"/>
            </a:pPr>
            <a:r>
              <a:rPr lang="en-US" dirty="0"/>
              <a:t>used patient discharge (PD) data from the California Office of Statewide Health Planning and Development for acute care facilities to determine the impact of high ambient temperatures on hospital admissions in three distinct climate regions of San Diego County</a:t>
            </a:r>
          </a:p>
          <a:p>
            <a:pPr>
              <a:buFont typeface="Wingdings" panose="05000000000000000000" pitchFamily="2" charset="2"/>
              <a:buChar char="§"/>
            </a:pPr>
            <a:r>
              <a:rPr lang="en-US" dirty="0"/>
              <a:t>Local daily maximum temperatures were collected</a:t>
            </a:r>
          </a:p>
          <a:p>
            <a:pPr>
              <a:buFont typeface="Wingdings" panose="05000000000000000000" pitchFamily="2" charset="2"/>
              <a:buChar char="§"/>
            </a:pPr>
            <a:r>
              <a:rPr lang="en-US" dirty="0"/>
              <a:t>Total number of hospitalizations: Desert 4515, Inland 156633, Coastal 346042</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marL="228600" indent="0">
              <a:buFont typeface="Wingdings" panose="05000000000000000000" pitchFamily="2" charset="2"/>
              <a:buNone/>
            </a:pPr>
            <a:r>
              <a:rPr lang="en-US" dirty="0" err="1"/>
              <a:t>Bundo</a:t>
            </a:r>
            <a:endParaRPr lang="en-US" dirty="0"/>
          </a:p>
          <a:p>
            <a:pPr marL="400050" indent="-171450">
              <a:buFont typeface="Wingdings" panose="05000000000000000000" pitchFamily="2" charset="2"/>
              <a:buChar char="§"/>
            </a:pPr>
            <a:r>
              <a:rPr lang="en-US" dirty="0"/>
              <a:t>investigates the short-term association between ambient temperature and mental health hospitalizations in Bern</a:t>
            </a:r>
          </a:p>
          <a:p>
            <a:pPr marL="400050" indent="-171450">
              <a:buFont typeface="Wingdings" panose="05000000000000000000" pitchFamily="2" charset="2"/>
              <a:buChar char="§"/>
            </a:pPr>
            <a:r>
              <a:rPr lang="en-US" dirty="0"/>
              <a:t>Daily hospitalizations for mental disorders between 1973 and 2017 were collected from the University Hospital of Psychiatry and Psychotherapy in Bern</a:t>
            </a:r>
          </a:p>
          <a:p>
            <a:pPr marL="400050" indent="-171450">
              <a:buFont typeface="Wingdings" panose="05000000000000000000" pitchFamily="2" charset="2"/>
              <a:buChar char="§"/>
            </a:pPr>
            <a:r>
              <a:rPr lang="en-US" dirty="0"/>
              <a:t>study included a total number of 88,996 hospitalizations</a:t>
            </a:r>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57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6F1E-1C67-F0D6-39C2-7921156ACBC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56AE81-D973-0EE1-7988-C7133818A7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EAB946-8766-BEE6-498A-E56A529FF7C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7265BCC-498E-FF1E-1909-29B166E0D9B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613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5:notes"/>
          <p:cNvSpPr txBox="1">
            <a:spLocks noGrp="1"/>
          </p:cNvSpPr>
          <p:nvPr>
            <p:ph type="body" idx="1"/>
          </p:nvPr>
        </p:nvSpPr>
        <p:spPr>
          <a:xfrm>
            <a:off x="701675" y="4479925"/>
            <a:ext cx="5619750" cy="3665538"/>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SzPts val="1400"/>
              <a:buNone/>
            </a:pPr>
            <a:endParaRPr/>
          </a:p>
        </p:txBody>
      </p:sp>
      <p:sp>
        <p:nvSpPr>
          <p:cNvPr id="260" name="Google Shape;260;p3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8CDD86B2-A0EA-BD9F-6F9B-CB00E5C834D5}"/>
            </a:ext>
          </a:extLst>
        </p:cNvPr>
        <p:cNvGrpSpPr/>
        <p:nvPr/>
      </p:nvGrpSpPr>
      <p:grpSpPr>
        <a:xfrm>
          <a:off x="0" y="0"/>
          <a:ext cx="0" cy="0"/>
          <a:chOff x="0" y="0"/>
          <a:chExt cx="0" cy="0"/>
        </a:xfrm>
      </p:grpSpPr>
      <p:sp>
        <p:nvSpPr>
          <p:cNvPr id="137" name="Google Shape;137;p2:notes">
            <a:extLst>
              <a:ext uri="{FF2B5EF4-FFF2-40B4-BE49-F238E27FC236}">
                <a16:creationId xmlns:a16="http://schemas.microsoft.com/office/drawing/2014/main" id="{FA667843-69D6-57B5-2E50-0BC4C2D0F8CA}"/>
              </a:ext>
            </a:extLst>
          </p:cNvPr>
          <p:cNvSpPr txBox="1">
            <a:spLocks noGrp="1"/>
          </p:cNvSpPr>
          <p:nvPr>
            <p:ph type="body" idx="1"/>
          </p:nvPr>
        </p:nvSpPr>
        <p:spPr>
          <a:xfrm>
            <a:off x="701675" y="4479925"/>
            <a:ext cx="5619750" cy="3665538"/>
          </a:xfrm>
          <a:prstGeom prst="rect">
            <a:avLst/>
          </a:prstGeom>
        </p:spPr>
        <p:txBody>
          <a:bodyPr spcFirstLastPara="1" wrap="square" lIns="93300" tIns="46650" rIns="93300" bIns="46650" anchor="t" anchorCtr="0">
            <a:noAutofit/>
          </a:bodyPr>
          <a:lstStyle/>
          <a:p>
            <a:pPr marL="0" lvl="0" indent="0" algn="l" rtl="0">
              <a:spcBef>
                <a:spcPts val="360"/>
              </a:spcBef>
              <a:spcAft>
                <a:spcPts val="0"/>
              </a:spcAft>
              <a:buNone/>
            </a:pPr>
            <a:endParaRPr/>
          </a:p>
        </p:txBody>
      </p:sp>
      <p:sp>
        <p:nvSpPr>
          <p:cNvPr id="138" name="Google Shape;138;p2:notes">
            <a:extLst>
              <a:ext uri="{FF2B5EF4-FFF2-40B4-BE49-F238E27FC236}">
                <a16:creationId xmlns:a16="http://schemas.microsoft.com/office/drawing/2014/main" id="{51144B72-3EC6-8940-D096-CEB3EF7D316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559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
        <p:cNvGrpSpPr/>
        <p:nvPr/>
      </p:nvGrpSpPr>
      <p:grpSpPr>
        <a:xfrm>
          <a:off x="0" y="0"/>
          <a:ext cx="0" cy="0"/>
          <a:chOff x="0" y="0"/>
          <a:chExt cx="0" cy="0"/>
        </a:xfrm>
      </p:grpSpPr>
      <p:sp>
        <p:nvSpPr>
          <p:cNvPr id="15" name="Google Shape;15;p27"/>
          <p:cNvSpPr txBox="1">
            <a:spLocks noGrp="1"/>
          </p:cNvSpPr>
          <p:nvPr>
            <p:ph type="body" idx="1"/>
          </p:nvPr>
        </p:nvSpPr>
        <p:spPr>
          <a:xfrm>
            <a:off x="675860" y="2937185"/>
            <a:ext cx="9402417" cy="685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595959"/>
              </a:buClr>
              <a:buSzPts val="4400"/>
              <a:buFont typeface="Arial"/>
              <a:buNone/>
              <a:defRPr sz="4400" b="1" i="0" u="none" strike="noStrike" cap="none">
                <a:solidFill>
                  <a:schemeClr val="lt1"/>
                </a:solidFill>
                <a:latin typeface="Oswald"/>
                <a:ea typeface="Oswald"/>
                <a:cs typeface="Oswald"/>
                <a:sym typeface="Oswald"/>
              </a:defRPr>
            </a:lvl1pPr>
            <a:lvl2pPr marL="914400" marR="0" lvl="1" indent="-228600" algn="l" rtl="0">
              <a:lnSpc>
                <a:spcPct val="90000"/>
              </a:lnSpc>
              <a:spcBef>
                <a:spcPts val="5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2pPr>
            <a:lvl3pPr marL="1371600" marR="0" lvl="2"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30200" algn="l" rtl="0">
              <a:lnSpc>
                <a:spcPct val="90000"/>
              </a:lnSpc>
              <a:spcBef>
                <a:spcPts val="5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4pPr>
            <a:lvl5pPr marL="2286000" marR="0" lvl="4" indent="-330200" algn="l" rtl="0">
              <a:lnSpc>
                <a:spcPct val="90000"/>
              </a:lnSpc>
              <a:spcBef>
                <a:spcPts val="500"/>
              </a:spcBef>
              <a:spcAft>
                <a:spcPts val="0"/>
              </a:spcAft>
              <a:buClr>
                <a:srgbClr val="595959"/>
              </a:buClr>
              <a:buSzPts val="1600"/>
              <a:buFont typeface="Arial"/>
              <a:buChar char="•"/>
              <a:defRPr sz="16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6" name="Google Shape;16;p27"/>
          <p:cNvSpPr txBox="1">
            <a:spLocks noGrp="1"/>
          </p:cNvSpPr>
          <p:nvPr>
            <p:ph type="body" idx="2"/>
          </p:nvPr>
        </p:nvSpPr>
        <p:spPr>
          <a:xfrm>
            <a:off x="631133" y="4069420"/>
            <a:ext cx="8423414" cy="935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595959"/>
              </a:buClr>
              <a:buSzPts val="3200"/>
              <a:buFont typeface="Arial"/>
              <a:buNone/>
              <a:defRPr sz="3200" b="0" i="0" u="none" strike="noStrike" cap="none">
                <a:solidFill>
                  <a:schemeClr val="lt1"/>
                </a:solidFill>
                <a:latin typeface="Lato"/>
                <a:ea typeface="Lato"/>
                <a:cs typeface="Lato"/>
                <a:sym typeface="Lato"/>
              </a:defRPr>
            </a:lvl1pPr>
            <a:lvl2pPr marL="914400" marR="0" lvl="1" indent="-228600" algn="l" rtl="0">
              <a:lnSpc>
                <a:spcPct val="90000"/>
              </a:lnSpc>
              <a:spcBef>
                <a:spcPts val="500"/>
              </a:spcBef>
              <a:spcAft>
                <a:spcPts val="0"/>
              </a:spcAft>
              <a:buClr>
                <a:srgbClr val="595959"/>
              </a:buClr>
              <a:buSzPts val="2000"/>
              <a:buFont typeface="Arial"/>
              <a:buNone/>
              <a:defRPr sz="2000" b="0" i="0" u="none" strike="noStrike" cap="none">
                <a:solidFill>
                  <a:srgbClr val="595959"/>
                </a:solidFill>
                <a:latin typeface="Open Sans Light"/>
                <a:ea typeface="Open Sans Light"/>
                <a:cs typeface="Open Sans Light"/>
                <a:sym typeface="Open Sans Light"/>
              </a:defRPr>
            </a:lvl2pPr>
            <a:lvl3pPr marL="1371600" marR="0" lvl="2"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Open Sans Light"/>
                <a:ea typeface="Open Sans Light"/>
                <a:cs typeface="Open Sans Light"/>
                <a:sym typeface="Open Sans Light"/>
              </a:defRPr>
            </a:lvl3pPr>
            <a:lvl4pPr marL="1828800" marR="0" lvl="3" indent="-330200" algn="l" rtl="0">
              <a:lnSpc>
                <a:spcPct val="90000"/>
              </a:lnSpc>
              <a:spcBef>
                <a:spcPts val="500"/>
              </a:spcBef>
              <a:spcAft>
                <a:spcPts val="0"/>
              </a:spcAft>
              <a:buClr>
                <a:srgbClr val="595959"/>
              </a:buClr>
              <a:buSzPts val="1600"/>
              <a:buFont typeface="Arial"/>
              <a:buChar char="•"/>
              <a:defRPr sz="1600" b="0" i="0" u="none" strike="noStrike" cap="none">
                <a:solidFill>
                  <a:srgbClr val="595959"/>
                </a:solidFill>
                <a:latin typeface="Open Sans Light"/>
                <a:ea typeface="Open Sans Light"/>
                <a:cs typeface="Open Sans Light"/>
                <a:sym typeface="Open Sans Light"/>
              </a:defRPr>
            </a:lvl4pPr>
            <a:lvl5pPr marL="2286000" marR="0" lvl="4" indent="-330200" algn="l" rtl="0">
              <a:lnSpc>
                <a:spcPct val="90000"/>
              </a:lnSpc>
              <a:spcBef>
                <a:spcPts val="500"/>
              </a:spcBef>
              <a:spcAft>
                <a:spcPts val="0"/>
              </a:spcAft>
              <a:buClr>
                <a:srgbClr val="595959"/>
              </a:buClr>
              <a:buSzPts val="1600"/>
              <a:buFont typeface="Arial"/>
              <a:buChar char="•"/>
              <a:defRPr sz="1600" b="0" i="0" u="none" strike="noStrike" cap="none">
                <a:solidFill>
                  <a:srgbClr val="595959"/>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reserve="1">
  <p:cSld name="1_Custom Layout">
    <p:spTree>
      <p:nvGrpSpPr>
        <p:cNvPr id="1" name="Shape 20"/>
        <p:cNvGrpSpPr/>
        <p:nvPr/>
      </p:nvGrpSpPr>
      <p:grpSpPr>
        <a:xfrm>
          <a:off x="0" y="0"/>
          <a:ext cx="0" cy="0"/>
          <a:chOff x="0" y="0"/>
          <a:chExt cx="0" cy="0"/>
        </a:xfrm>
      </p:grpSpPr>
      <p:sp>
        <p:nvSpPr>
          <p:cNvPr id="21" name="Google Shape;21;p78"/>
          <p:cNvSpPr txBox="1">
            <a:spLocks noGrp="1"/>
          </p:cNvSpPr>
          <p:nvPr>
            <p:ph type="body" idx="1"/>
          </p:nvPr>
        </p:nvSpPr>
        <p:spPr>
          <a:xfrm>
            <a:off x="337931" y="1382713"/>
            <a:ext cx="11509512" cy="34823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78"/>
          <p:cNvSpPr txBox="1">
            <a:spLocks noGrp="1"/>
          </p:cNvSpPr>
          <p:nvPr>
            <p:ph type="body" idx="2"/>
          </p:nvPr>
        </p:nvSpPr>
        <p:spPr>
          <a:xfrm>
            <a:off x="337931" y="323850"/>
            <a:ext cx="11509512" cy="43443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3600" b="1" i="0" u="none" strike="noStrike" cap="none">
                <a:solidFill>
                  <a:srgbClr val="3E5E72"/>
                </a:solidFill>
                <a:latin typeface="Oswald"/>
                <a:ea typeface="Oswald"/>
                <a:cs typeface="Oswald"/>
                <a:sym typeface="Oswald"/>
              </a:defRPr>
            </a:lvl1pPr>
            <a:lvl2pPr marL="914400" marR="0" lvl="1"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2pPr>
            <a:lvl3pPr marL="1371600" marR="0" lvl="2"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3pPr>
            <a:lvl4pPr marL="1828800" marR="0" lvl="3"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4pPr>
            <a:lvl5pPr marL="2286000" marR="0" lvl="4"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 name="Picture 1">
            <a:extLst>
              <a:ext uri="{FF2B5EF4-FFF2-40B4-BE49-F238E27FC236}">
                <a16:creationId xmlns:a16="http://schemas.microsoft.com/office/drawing/2014/main" id="{65813F73-23E2-DA39-A8F3-0E91A016BFFB}"/>
              </a:ext>
            </a:extLst>
          </p:cNvPr>
          <p:cNvPicPr>
            <a:picLocks noChangeAspect="1"/>
          </p:cNvPicPr>
          <p:nvPr userDrawn="1"/>
        </p:nvPicPr>
        <p:blipFill rotWithShape="1">
          <a:blip r:embed="rId2">
            <a:alphaModFix amt="35000"/>
          </a:blip>
          <a:srcRect r="26816"/>
          <a:stretch/>
        </p:blipFill>
        <p:spPr>
          <a:xfrm>
            <a:off x="6979792" y="2068273"/>
            <a:ext cx="6099313" cy="5553307"/>
          </a:xfrm>
          <a:prstGeom prst="rect">
            <a:avLst/>
          </a:prstGeom>
          <a:ln>
            <a:noFill/>
          </a:ln>
          <a:effectLst>
            <a:softEdge rad="540946"/>
          </a:effectLst>
        </p:spPr>
      </p:pic>
    </p:spTree>
    <p:extLst>
      <p:ext uri="{BB962C8B-B14F-4D97-AF65-F5344CB8AC3E}">
        <p14:creationId xmlns:p14="http://schemas.microsoft.com/office/powerpoint/2010/main" val="138143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reserve="1">
  <p:cSld name="1_Custom Layout">
    <p:spTree>
      <p:nvGrpSpPr>
        <p:cNvPr id="1" name="Shape 20"/>
        <p:cNvGrpSpPr/>
        <p:nvPr/>
      </p:nvGrpSpPr>
      <p:grpSpPr>
        <a:xfrm>
          <a:off x="0" y="0"/>
          <a:ext cx="0" cy="0"/>
          <a:chOff x="0" y="0"/>
          <a:chExt cx="0" cy="0"/>
        </a:xfrm>
      </p:grpSpPr>
      <p:sp>
        <p:nvSpPr>
          <p:cNvPr id="21" name="Google Shape;21;p78"/>
          <p:cNvSpPr txBox="1">
            <a:spLocks noGrp="1"/>
          </p:cNvSpPr>
          <p:nvPr>
            <p:ph type="body" idx="1"/>
          </p:nvPr>
        </p:nvSpPr>
        <p:spPr>
          <a:xfrm>
            <a:off x="337931" y="1382713"/>
            <a:ext cx="11509512" cy="34823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78"/>
          <p:cNvSpPr txBox="1">
            <a:spLocks noGrp="1"/>
          </p:cNvSpPr>
          <p:nvPr>
            <p:ph type="body" idx="2" hasCustomPrompt="1"/>
          </p:nvPr>
        </p:nvSpPr>
        <p:spPr>
          <a:xfrm>
            <a:off x="337931" y="323850"/>
            <a:ext cx="11509512" cy="43443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3600" b="1" i="0" u="none" strike="noStrike" cap="none">
                <a:solidFill>
                  <a:srgbClr val="3E5E72"/>
                </a:solidFill>
                <a:latin typeface="Oswald"/>
                <a:ea typeface="Oswald"/>
                <a:cs typeface="Oswald"/>
                <a:sym typeface="Oswald"/>
              </a:defRPr>
            </a:lvl1pPr>
            <a:lvl2pPr marL="914400" marR="0" lvl="1"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2pPr>
            <a:lvl3pPr marL="1371600" marR="0" lvl="2"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3pPr>
            <a:lvl4pPr marL="1828800" marR="0" lvl="3"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4pPr>
            <a:lvl5pPr marL="2286000" marR="0" lvl="4"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Agenda</a:t>
            </a:r>
            <a:endParaRPr/>
          </a:p>
        </p:txBody>
      </p:sp>
      <p:pic>
        <p:nvPicPr>
          <p:cNvPr id="2" name="Picture 1">
            <a:extLst>
              <a:ext uri="{FF2B5EF4-FFF2-40B4-BE49-F238E27FC236}">
                <a16:creationId xmlns:a16="http://schemas.microsoft.com/office/drawing/2014/main" id="{64151C16-2674-2D54-AFA5-700382862F95}"/>
              </a:ext>
            </a:extLst>
          </p:cNvPr>
          <p:cNvPicPr>
            <a:picLocks noChangeAspect="1"/>
          </p:cNvPicPr>
          <p:nvPr userDrawn="1"/>
        </p:nvPicPr>
        <p:blipFill rotWithShape="1">
          <a:blip r:embed="rId2"/>
          <a:srcRect l="13081" t="-6075" r="9512" b="34085"/>
          <a:stretch/>
        </p:blipFill>
        <p:spPr>
          <a:xfrm rot="18296784">
            <a:off x="6186425" y="1228665"/>
            <a:ext cx="7671020" cy="5182582"/>
          </a:xfrm>
          <a:prstGeom prst="rect">
            <a:avLst/>
          </a:prstGeom>
        </p:spPr>
      </p:pic>
    </p:spTree>
    <p:extLst>
      <p:ext uri="{BB962C8B-B14F-4D97-AF65-F5344CB8AC3E}">
        <p14:creationId xmlns:p14="http://schemas.microsoft.com/office/powerpoint/2010/main" val="355344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reserve="1">
  <p:cSld name="1_Custom Layout">
    <p:spTree>
      <p:nvGrpSpPr>
        <p:cNvPr id="1" name="Shape 20"/>
        <p:cNvGrpSpPr/>
        <p:nvPr/>
      </p:nvGrpSpPr>
      <p:grpSpPr>
        <a:xfrm>
          <a:off x="0" y="0"/>
          <a:ext cx="0" cy="0"/>
          <a:chOff x="0" y="0"/>
          <a:chExt cx="0" cy="0"/>
        </a:xfrm>
      </p:grpSpPr>
      <p:sp>
        <p:nvSpPr>
          <p:cNvPr id="21" name="Google Shape;21;p78"/>
          <p:cNvSpPr txBox="1">
            <a:spLocks noGrp="1"/>
          </p:cNvSpPr>
          <p:nvPr>
            <p:ph type="body" idx="1"/>
          </p:nvPr>
        </p:nvSpPr>
        <p:spPr>
          <a:xfrm>
            <a:off x="337931" y="1382713"/>
            <a:ext cx="11509512" cy="34823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78"/>
          <p:cNvSpPr txBox="1">
            <a:spLocks noGrp="1"/>
          </p:cNvSpPr>
          <p:nvPr>
            <p:ph type="body" idx="2"/>
          </p:nvPr>
        </p:nvSpPr>
        <p:spPr>
          <a:xfrm>
            <a:off x="337931" y="323850"/>
            <a:ext cx="11509512" cy="43443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3600" b="1" i="0" u="none" strike="noStrike" cap="none">
                <a:solidFill>
                  <a:srgbClr val="3E5E72"/>
                </a:solidFill>
                <a:latin typeface="Oswald"/>
                <a:ea typeface="Oswald"/>
                <a:cs typeface="Oswald"/>
                <a:sym typeface="Oswald"/>
              </a:defRPr>
            </a:lvl1pPr>
            <a:lvl2pPr marL="914400" marR="0" lvl="1"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2pPr>
            <a:lvl3pPr marL="1371600" marR="0" lvl="2"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3pPr>
            <a:lvl4pPr marL="1828800" marR="0" lvl="3"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4pPr>
            <a:lvl5pPr marL="2286000" marR="0" lvl="4"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1641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Picture and text">
    <p:spTree>
      <p:nvGrpSpPr>
        <p:cNvPr id="1" name="Shape 42"/>
        <p:cNvGrpSpPr/>
        <p:nvPr/>
      </p:nvGrpSpPr>
      <p:grpSpPr>
        <a:xfrm>
          <a:off x="0" y="0"/>
          <a:ext cx="0" cy="0"/>
          <a:chOff x="0" y="0"/>
          <a:chExt cx="0" cy="0"/>
        </a:xfrm>
      </p:grpSpPr>
      <p:sp>
        <p:nvSpPr>
          <p:cNvPr id="43" name="Google Shape;43;p4"/>
          <p:cNvSpPr txBox="1">
            <a:spLocks noGrp="1"/>
          </p:cNvSpPr>
          <p:nvPr>
            <p:ph type="body" idx="1"/>
          </p:nvPr>
        </p:nvSpPr>
        <p:spPr>
          <a:xfrm>
            <a:off x="337931" y="323850"/>
            <a:ext cx="11509512" cy="43443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3600" b="1" i="0" u="none" strike="noStrike" cap="none">
                <a:solidFill>
                  <a:srgbClr val="3E5E72"/>
                </a:solidFill>
                <a:latin typeface="Oswald"/>
                <a:ea typeface="Oswald"/>
                <a:cs typeface="Oswald"/>
                <a:sym typeface="Oswald"/>
              </a:defRPr>
            </a:lvl1pPr>
            <a:lvl2pPr marL="914400" marR="0" lvl="1"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2pPr>
            <a:lvl3pPr marL="1371600" marR="0" lvl="2"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3pPr>
            <a:lvl4pPr marL="1828800" marR="0" lvl="3"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4pPr>
            <a:lvl5pPr marL="2286000" marR="0" lvl="4" indent="-22860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Oswald"/>
                <a:ea typeface="Oswald"/>
                <a:cs typeface="Oswald"/>
                <a:sym typeface="Oswald"/>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4"/>
          <p:cNvSpPr txBox="1">
            <a:spLocks noGrp="1"/>
          </p:cNvSpPr>
          <p:nvPr>
            <p:ph type="sldNum" idx="12"/>
          </p:nvPr>
        </p:nvSpPr>
        <p:spPr>
          <a:xfrm>
            <a:off x="11310938" y="6221413"/>
            <a:ext cx="441325" cy="27305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1pPr>
            <a:lvl2pPr marL="0" marR="0" lvl="1"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2pPr>
            <a:lvl3pPr marL="0" marR="0" lvl="2"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3pPr>
            <a:lvl4pPr marL="0" marR="0" lvl="3"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4pPr>
            <a:lvl5pPr marL="0" marR="0" lvl="4"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5pPr>
            <a:lvl6pPr marL="0" marR="0" lvl="5"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6pPr>
            <a:lvl7pPr marL="0" marR="0" lvl="6"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7pPr>
            <a:lvl8pPr marL="0" marR="0" lvl="7"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8pPr>
            <a:lvl9pPr marL="0" marR="0" lvl="8" indent="0" algn="ctr">
              <a:lnSpc>
                <a:spcPct val="100000"/>
              </a:lnSpc>
              <a:spcBef>
                <a:spcPts val="0"/>
              </a:spcBef>
              <a:spcAft>
                <a:spcPts val="0"/>
              </a:spcAft>
              <a:buClr>
                <a:srgbClr val="000000"/>
              </a:buClr>
              <a:buSzPts val="1400"/>
              <a:buFont typeface="Arial"/>
              <a:buNone/>
              <a:defRPr sz="1200" b="1" i="0" u="none" strike="noStrike" cap="none">
                <a:solidFill>
                  <a:srgbClr val="3E5E72"/>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GB"/>
              <a:t>‹Nr.›</a:t>
            </a:fld>
            <a:endParaRPr/>
          </a:p>
        </p:txBody>
      </p:sp>
      <p:sp>
        <p:nvSpPr>
          <p:cNvPr id="45" name="Google Shape;45;p4"/>
          <p:cNvSpPr>
            <a:spLocks noGrp="1"/>
          </p:cNvSpPr>
          <p:nvPr>
            <p:ph type="pic" idx="2"/>
          </p:nvPr>
        </p:nvSpPr>
        <p:spPr>
          <a:xfrm>
            <a:off x="338138" y="1266825"/>
            <a:ext cx="5545504" cy="4313238"/>
          </a:xfrm>
          <a:prstGeom prst="rect">
            <a:avLst/>
          </a:prstGeom>
          <a:noFill/>
          <a:ln>
            <a:noFill/>
          </a:ln>
        </p:spPr>
      </p:sp>
      <p:sp>
        <p:nvSpPr>
          <p:cNvPr id="46" name="Google Shape;46;p4"/>
          <p:cNvSpPr txBox="1">
            <a:spLocks noGrp="1"/>
          </p:cNvSpPr>
          <p:nvPr>
            <p:ph type="body" idx="3"/>
          </p:nvPr>
        </p:nvSpPr>
        <p:spPr>
          <a:xfrm>
            <a:off x="6475949" y="1266825"/>
            <a:ext cx="5371493" cy="43132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3E5E72"/>
                </a:solidFill>
                <a:latin typeface="Lato"/>
                <a:ea typeface="Lato"/>
                <a:cs typeface="Lato"/>
                <a:sym typeface="La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58"/>
        <p:cNvGrpSpPr/>
        <p:nvPr/>
      </p:nvGrpSpPr>
      <p:grpSpPr>
        <a:xfrm>
          <a:off x="0" y="0"/>
          <a:ext cx="0" cy="0"/>
          <a:chOff x="0" y="0"/>
          <a:chExt cx="0" cy="0"/>
        </a:xfrm>
      </p:grpSpPr>
      <p:sp>
        <p:nvSpPr>
          <p:cNvPr id="59" name="Google Shape;59;p34"/>
          <p:cNvSpPr txBox="1">
            <a:spLocks noGrp="1"/>
          </p:cNvSpPr>
          <p:nvPr>
            <p:ph type="body" idx="1"/>
          </p:nvPr>
        </p:nvSpPr>
        <p:spPr>
          <a:xfrm>
            <a:off x="5187950" y="3646488"/>
            <a:ext cx="4392613" cy="10747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Lato"/>
                <a:ea typeface="Lato"/>
                <a:cs typeface="Lato"/>
                <a:sym typeface="Lato"/>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60424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26"/>
          <p:cNvSpPr/>
          <p:nvPr/>
        </p:nvSpPr>
        <p:spPr>
          <a:xfrm>
            <a:off x="0" y="0"/>
            <a:ext cx="12192000" cy="6858000"/>
          </a:xfrm>
          <a:prstGeom prst="rect">
            <a:avLst/>
          </a:prstGeom>
          <a:solidFill>
            <a:srgbClr val="414D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 name="Google Shape;11;p26" descr="A white and yellow lines on a black background&#10;&#10;Description automatically generated"/>
          <p:cNvPicPr preferRelativeResize="0"/>
          <p:nvPr/>
        </p:nvPicPr>
        <p:blipFill rotWithShape="1">
          <a:blip r:embed="rId4">
            <a:alphaModFix/>
          </a:blip>
          <a:srcRect r="16992" b="56239"/>
          <a:stretch/>
        </p:blipFill>
        <p:spPr>
          <a:xfrm>
            <a:off x="5835098" y="4418220"/>
            <a:ext cx="6356902" cy="2439780"/>
          </a:xfrm>
          <a:prstGeom prst="rect">
            <a:avLst/>
          </a:prstGeom>
          <a:noFill/>
          <a:ln>
            <a:noFill/>
          </a:ln>
        </p:spPr>
      </p:pic>
      <p:pic>
        <p:nvPicPr>
          <p:cNvPr id="12" name="Google Shape;12;p26" descr="White lines on a black background&#10;&#10;Description automatically generated"/>
          <p:cNvPicPr preferRelativeResize="0"/>
          <p:nvPr/>
        </p:nvPicPr>
        <p:blipFill rotWithShape="1">
          <a:blip r:embed="rId5">
            <a:alphaModFix/>
          </a:blip>
          <a:srcRect l="37977" t="72575"/>
          <a:stretch/>
        </p:blipFill>
        <p:spPr>
          <a:xfrm>
            <a:off x="0" y="0"/>
            <a:ext cx="4529208" cy="1267791"/>
          </a:xfrm>
          <a:prstGeom prst="rect">
            <a:avLst/>
          </a:prstGeom>
          <a:noFill/>
          <a:ln>
            <a:noFill/>
          </a:ln>
        </p:spPr>
      </p:pic>
      <p:pic>
        <p:nvPicPr>
          <p:cNvPr id="13" name="Google Shape;13;p26" descr="A white line on a black background&#10;&#10;Description automatically generated"/>
          <p:cNvPicPr preferRelativeResize="0"/>
          <p:nvPr/>
        </p:nvPicPr>
        <p:blipFill rotWithShape="1">
          <a:blip r:embed="rId6">
            <a:alphaModFix/>
          </a:blip>
          <a:srcRect/>
          <a:stretch/>
        </p:blipFill>
        <p:spPr>
          <a:xfrm>
            <a:off x="8865704" y="564636"/>
            <a:ext cx="2385391" cy="1644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17"/>
        <p:cNvGrpSpPr/>
        <p:nvPr/>
      </p:nvGrpSpPr>
      <p:grpSpPr>
        <a:xfrm>
          <a:off x="0" y="0"/>
          <a:ext cx="0" cy="0"/>
          <a:chOff x="0" y="0"/>
          <a:chExt cx="0" cy="0"/>
        </a:xfrm>
      </p:grpSpPr>
      <p:pic>
        <p:nvPicPr>
          <p:cNvPr id="2" name="Picture 1">
            <a:extLst>
              <a:ext uri="{FF2B5EF4-FFF2-40B4-BE49-F238E27FC236}">
                <a16:creationId xmlns:a16="http://schemas.microsoft.com/office/drawing/2014/main" id="{DD628339-82E0-22D7-4F5D-53E4E34F86DB}"/>
              </a:ext>
            </a:extLst>
          </p:cNvPr>
          <p:cNvPicPr>
            <a:picLocks noChangeAspect="1"/>
          </p:cNvPicPr>
          <p:nvPr userDrawn="1"/>
        </p:nvPicPr>
        <p:blipFill rotWithShape="1">
          <a:blip r:embed="rId8"/>
          <a:srcRect t="1" b="6354"/>
          <a:stretch/>
        </p:blipFill>
        <p:spPr>
          <a:xfrm>
            <a:off x="193469" y="6261399"/>
            <a:ext cx="662651" cy="427800"/>
          </a:xfrm>
          <a:prstGeom prst="rect">
            <a:avLst/>
          </a:prstGeom>
        </p:spPr>
      </p:pic>
    </p:spTree>
  </p:cSld>
  <p:clrMap bg1="lt1" tx1="dk1" bg2="dk2" tx2="lt2" accent1="accent1" accent2="accent2" accent3="accent3" accent4="accent4" accent5="accent5" accent6="accent6" hlink="hlink" folHlink="folHlink"/>
  <p:sldLayoutIdLst>
    <p:sldLayoutId id="2147483663" r:id="rId1"/>
    <p:sldLayoutId id="2147483661" r:id="rId2"/>
    <p:sldLayoutId id="2147483662" r:id="rId3"/>
    <p:sldLayoutId id="2147483655" r:id="rId4"/>
    <p:sldLayoutId id="214748366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1_D143B327.xm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1F_3D90BC9E.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22_C266BA63.xm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mailto:bernhardt@hwwi.org" TargetMode="External"/><Relationship Id="rId5" Type="http://schemas.openxmlformats.org/officeDocument/2006/relationships/hyperlink" Target="mailto:roy@hwwi.org"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6_D393DD23.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body" idx="1"/>
          </p:nvPr>
        </p:nvSpPr>
        <p:spPr>
          <a:xfrm>
            <a:off x="724158" y="2556691"/>
            <a:ext cx="6606451" cy="685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5959"/>
              </a:buClr>
              <a:buSzPts val="4400"/>
              <a:buNone/>
            </a:pPr>
            <a:r>
              <a:rPr lang="en-US" sz="6600" noProof="0" dirty="0">
                <a:latin typeface="Oswald Medium"/>
                <a:ea typeface="Oswald Medium"/>
                <a:cs typeface="Oswald Medium"/>
                <a:sym typeface="Oswald Medium"/>
              </a:rPr>
              <a:t>MOUNTADAPT</a:t>
            </a:r>
          </a:p>
        </p:txBody>
      </p:sp>
      <p:cxnSp>
        <p:nvCxnSpPr>
          <p:cNvPr id="66" name="Google Shape;66;p1"/>
          <p:cNvCxnSpPr/>
          <p:nvPr/>
        </p:nvCxnSpPr>
        <p:spPr>
          <a:xfrm>
            <a:off x="893379" y="3373678"/>
            <a:ext cx="956442" cy="0"/>
          </a:xfrm>
          <a:prstGeom prst="straightConnector1">
            <a:avLst/>
          </a:prstGeom>
          <a:noFill/>
          <a:ln w="28575" cap="flat" cmpd="sng">
            <a:solidFill>
              <a:schemeClr val="lt1"/>
            </a:solidFill>
            <a:prstDash val="solid"/>
            <a:round/>
            <a:headEnd type="none" w="sm" len="sm"/>
            <a:tailEnd type="none" w="sm" len="sm"/>
          </a:ln>
        </p:spPr>
      </p:cxnSp>
      <p:sp>
        <p:nvSpPr>
          <p:cNvPr id="3" name="Text Placeholder 2">
            <a:extLst>
              <a:ext uri="{FF2B5EF4-FFF2-40B4-BE49-F238E27FC236}">
                <a16:creationId xmlns:a16="http://schemas.microsoft.com/office/drawing/2014/main" id="{0874427A-EDFF-65DF-7A4B-48144EE8B312}"/>
              </a:ext>
            </a:extLst>
          </p:cNvPr>
          <p:cNvSpPr>
            <a:spLocks noGrp="1"/>
          </p:cNvSpPr>
          <p:nvPr>
            <p:ph type="body" idx="2"/>
          </p:nvPr>
        </p:nvSpPr>
        <p:spPr>
          <a:xfrm>
            <a:off x="601836" y="3886515"/>
            <a:ext cx="10859236" cy="935038"/>
          </a:xfrm>
        </p:spPr>
        <p:txBody>
          <a:bodyPr/>
          <a:lstStyle/>
          <a:p>
            <a:r>
              <a:rPr lang="en-US" sz="2400" b="1" dirty="0">
                <a:solidFill>
                  <a:schemeClr val="bg1"/>
                </a:solidFill>
                <a:latin typeface="Lato" panose="020F0502020204030203" pitchFamily="34" charset="0"/>
              </a:rPr>
              <a:t>Empirical evidence of the influence of heatwaves on non-communicable diseases</a:t>
            </a:r>
            <a:endParaRPr lang="en-US" sz="2400" noProof="0" dirty="0">
              <a:solidFill>
                <a:schemeClr val="bg1"/>
              </a:solidFill>
              <a:latin typeface="Lato" panose="020F0502020204030203" pitchFamily="34" charset="0"/>
            </a:endParaRPr>
          </a:p>
          <a:p>
            <a:r>
              <a:rPr lang="en-US" sz="1800" noProof="0" dirty="0">
                <a:solidFill>
                  <a:schemeClr val="bg1"/>
                </a:solidFill>
                <a:latin typeface="Lato" panose="020F0502020204030203" pitchFamily="34" charset="0"/>
              </a:rPr>
              <a:t>20.02.2025</a:t>
            </a:r>
            <a:r>
              <a:rPr lang="en-US" sz="1800" b="0" i="0" noProof="0" dirty="0">
                <a:solidFill>
                  <a:schemeClr val="bg1"/>
                </a:solidFill>
                <a:effectLst/>
                <a:latin typeface="Lato" panose="020F0502020204030203" pitchFamily="34" charset="0"/>
              </a:rPr>
              <a:t>, Open Training Session</a:t>
            </a:r>
          </a:p>
          <a:p>
            <a:r>
              <a:rPr lang="en-US" sz="1800" noProof="0" dirty="0">
                <a:solidFill>
                  <a:schemeClr val="bg1"/>
                </a:solidFill>
                <a:latin typeface="Lato" panose="020F0502020204030203" pitchFamily="34" charset="0"/>
              </a:rPr>
              <a:t>Prasanta Kumar Roy</a:t>
            </a:r>
          </a:p>
          <a:p>
            <a:r>
              <a:rPr lang="en-US" sz="1800" b="0" i="0" noProof="0" dirty="0">
                <a:solidFill>
                  <a:schemeClr val="bg1"/>
                </a:solidFill>
                <a:effectLst/>
                <a:latin typeface="Lato" panose="020F0502020204030203" pitchFamily="34" charset="0"/>
              </a:rPr>
              <a:t>Lea Bernhardt</a:t>
            </a:r>
          </a:p>
        </p:txBody>
      </p:sp>
      <p:pic>
        <p:nvPicPr>
          <p:cNvPr id="4" name="Grafik 3" descr="Ein Bild, das Text, Schrift, Logo, Grafiken enthält.&#10;&#10;Automatisch generierte Beschreibung">
            <a:extLst>
              <a:ext uri="{FF2B5EF4-FFF2-40B4-BE49-F238E27FC236}">
                <a16:creationId xmlns:a16="http://schemas.microsoft.com/office/drawing/2014/main" id="{1936C458-4A41-D5D8-04A8-00FDE9D24EDC}"/>
              </a:ext>
            </a:extLst>
          </p:cNvPr>
          <p:cNvPicPr>
            <a:picLocks noChangeAspect="1"/>
          </p:cNvPicPr>
          <p:nvPr/>
        </p:nvPicPr>
        <p:blipFill>
          <a:blip r:embed="rId3"/>
          <a:stretch>
            <a:fillRect/>
          </a:stretch>
        </p:blipFill>
        <p:spPr>
          <a:xfrm>
            <a:off x="3556609" y="5760850"/>
            <a:ext cx="2298006" cy="8361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660C366-523E-B75F-6377-91937300469A}"/>
              </a:ext>
            </a:extLst>
          </p:cNvPr>
          <p:cNvSpPr>
            <a:spLocks noGrp="1"/>
          </p:cNvSpPr>
          <p:nvPr>
            <p:ph type="body" idx="1"/>
          </p:nvPr>
        </p:nvSpPr>
        <p:spPr>
          <a:xfrm>
            <a:off x="337931" y="275734"/>
            <a:ext cx="11509512" cy="434433"/>
          </a:xfrm>
        </p:spPr>
        <p:txBody>
          <a:bodyPr/>
          <a:lstStyle/>
          <a:p>
            <a:r>
              <a:rPr lang="en-US" noProof="0" dirty="0"/>
              <a:t>PRISMA Flow Diagram</a:t>
            </a:r>
          </a:p>
        </p:txBody>
      </p:sp>
      <p:sp>
        <p:nvSpPr>
          <p:cNvPr id="3" name="Foliennummernplatzhalter 2">
            <a:extLst>
              <a:ext uri="{FF2B5EF4-FFF2-40B4-BE49-F238E27FC236}">
                <a16:creationId xmlns:a16="http://schemas.microsoft.com/office/drawing/2014/main" id="{44098A09-3CFA-6FEB-9D0A-A2555150A39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noProof="0" smtClean="0"/>
              <a:t>10</a:t>
            </a:fld>
            <a:endParaRPr lang="en-US" noProof="0" dirty="0"/>
          </a:p>
        </p:txBody>
      </p:sp>
      <p:pic>
        <p:nvPicPr>
          <p:cNvPr id="7" name="Grafik 6">
            <a:extLst>
              <a:ext uri="{FF2B5EF4-FFF2-40B4-BE49-F238E27FC236}">
                <a16:creationId xmlns:a16="http://schemas.microsoft.com/office/drawing/2014/main" id="{344C0339-556C-A81C-8619-C1A82CCE840E}"/>
              </a:ext>
            </a:extLst>
          </p:cNvPr>
          <p:cNvPicPr>
            <a:picLocks noChangeAspect="1"/>
          </p:cNvPicPr>
          <p:nvPr/>
        </p:nvPicPr>
        <p:blipFill>
          <a:blip r:embed="rId2"/>
          <a:stretch>
            <a:fillRect/>
          </a:stretch>
        </p:blipFill>
        <p:spPr>
          <a:xfrm>
            <a:off x="1023422" y="867488"/>
            <a:ext cx="9725576" cy="5864901"/>
          </a:xfrm>
          <a:prstGeom prst="rect">
            <a:avLst/>
          </a:prstGeom>
        </p:spPr>
      </p:pic>
    </p:spTree>
    <p:extLst>
      <p:ext uri="{BB962C8B-B14F-4D97-AF65-F5344CB8AC3E}">
        <p14:creationId xmlns:p14="http://schemas.microsoft.com/office/powerpoint/2010/main" val="151514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59B338-69C6-EF67-FBF2-1DB2DE210082}"/>
              </a:ext>
            </a:extLst>
          </p:cNvPr>
          <p:cNvSpPr>
            <a:spLocks noGrp="1"/>
          </p:cNvSpPr>
          <p:nvPr>
            <p:ph type="body" idx="2"/>
          </p:nvPr>
        </p:nvSpPr>
        <p:spPr>
          <a:xfrm>
            <a:off x="0" y="444430"/>
            <a:ext cx="11509512" cy="434433"/>
          </a:xfrm>
        </p:spPr>
        <p:txBody>
          <a:bodyPr/>
          <a:lstStyle/>
          <a:p>
            <a:r>
              <a:rPr lang="en-US" noProof="0" dirty="0"/>
              <a:t>Agenda</a:t>
            </a:r>
          </a:p>
        </p:txBody>
      </p:sp>
      <p:sp>
        <p:nvSpPr>
          <p:cNvPr id="5" name="TextBox 4">
            <a:extLst>
              <a:ext uri="{FF2B5EF4-FFF2-40B4-BE49-F238E27FC236}">
                <a16:creationId xmlns:a16="http://schemas.microsoft.com/office/drawing/2014/main" id="{30AF7E08-71BA-C247-317A-33558868F7F6}"/>
              </a:ext>
            </a:extLst>
          </p:cNvPr>
          <p:cNvSpPr txBox="1"/>
          <p:nvPr/>
        </p:nvSpPr>
        <p:spPr>
          <a:xfrm>
            <a:off x="813481" y="2582237"/>
            <a:ext cx="9097200" cy="2235356"/>
          </a:xfrm>
          <a:prstGeom prst="rect">
            <a:avLst/>
          </a:prstGeom>
          <a:noFill/>
        </p:spPr>
        <p:txBody>
          <a:bodyPr wrap="square" lIns="90000" rtlCol="0">
            <a:spAutoFit/>
          </a:bodyPr>
          <a:lstStyle/>
          <a:p>
            <a:pPr marL="1158875" lvl="5" indent="-963613">
              <a:lnSpc>
                <a:spcPct val="150000"/>
              </a:lnSpc>
              <a:buClr>
                <a:schemeClr val="accent4"/>
              </a:buClr>
              <a:buSzPct val="125000"/>
              <a:buBlip>
                <a:blip r:embed="rId2"/>
              </a:buBlip>
            </a:pPr>
            <a:r>
              <a:rPr lang="en-US" sz="2400" noProof="0" dirty="0">
                <a:solidFill>
                  <a:schemeClr val="accent6"/>
                </a:solidFill>
                <a:latin typeface="Oswald Medium" pitchFamily="2" charset="77"/>
              </a:rPr>
              <a:t>Literature review</a:t>
            </a:r>
            <a:endParaRPr lang="en-US" sz="2400" b="1" noProof="0" dirty="0">
              <a:solidFill>
                <a:schemeClr val="accent6"/>
              </a:solidFill>
              <a:latin typeface="Lato" panose="020F0502020204030203" pitchFamily="34" charset="0"/>
            </a:endParaRPr>
          </a:p>
          <a:p>
            <a:pPr marL="1158875" lvl="5" indent="-963613">
              <a:lnSpc>
                <a:spcPct val="150000"/>
              </a:lnSpc>
              <a:buClr>
                <a:schemeClr val="accent4"/>
              </a:buClr>
              <a:buSzPct val="125000"/>
              <a:buBlip>
                <a:blip r:embed="rId2"/>
              </a:buBlip>
            </a:pPr>
            <a:r>
              <a:rPr lang="en-US" sz="2400" noProof="0" dirty="0">
                <a:solidFill>
                  <a:schemeClr val="accent6"/>
                </a:solidFill>
                <a:latin typeface="Oswald Medium" pitchFamily="2" charset="77"/>
              </a:rPr>
              <a:t>Findings on mortality of NCDs due to heat</a:t>
            </a:r>
          </a:p>
          <a:p>
            <a:pPr marL="1158875" lvl="5" indent="-963613">
              <a:lnSpc>
                <a:spcPct val="150000"/>
              </a:lnSpc>
              <a:buClr>
                <a:schemeClr val="accent4"/>
              </a:buClr>
              <a:buSzPct val="125000"/>
              <a:buBlip>
                <a:blip r:embed="rId2"/>
              </a:buBlip>
            </a:pPr>
            <a:r>
              <a:rPr lang="en-US" sz="2400" noProof="0" dirty="0">
                <a:solidFill>
                  <a:schemeClr val="accent6"/>
                </a:solidFill>
                <a:latin typeface="Oswald Medium" pitchFamily="2" charset="77"/>
              </a:rPr>
              <a:t>Findings on morbidity of NCDs due to heat</a:t>
            </a:r>
          </a:p>
          <a:p>
            <a:pPr marL="195262" lvl="5">
              <a:lnSpc>
                <a:spcPct val="150000"/>
              </a:lnSpc>
              <a:buClr>
                <a:schemeClr val="accent4"/>
              </a:buClr>
              <a:buSzPct val="125000"/>
            </a:pPr>
            <a:endParaRPr lang="en-US" sz="2400" b="1" noProof="0" dirty="0">
              <a:solidFill>
                <a:schemeClr val="bg1"/>
              </a:solidFill>
              <a:latin typeface="Lato" panose="020F0502020204030203" pitchFamily="34" charset="0"/>
            </a:endParaRPr>
          </a:p>
        </p:txBody>
      </p:sp>
    </p:spTree>
    <p:extLst>
      <p:ext uri="{BB962C8B-B14F-4D97-AF65-F5344CB8AC3E}">
        <p14:creationId xmlns:p14="http://schemas.microsoft.com/office/powerpoint/2010/main" val="80866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F9C84CEB-4CE9-C2D2-738C-3EBCC386DACB}"/>
            </a:ext>
          </a:extLst>
        </p:cNvPr>
        <p:cNvGrpSpPr/>
        <p:nvPr/>
      </p:nvGrpSpPr>
      <p:grpSpPr>
        <a:xfrm>
          <a:off x="0" y="0"/>
          <a:ext cx="0" cy="0"/>
          <a:chOff x="0" y="0"/>
          <a:chExt cx="0" cy="0"/>
        </a:xfrm>
      </p:grpSpPr>
      <p:sp>
        <p:nvSpPr>
          <p:cNvPr id="140" name="Google Shape;140;p2">
            <a:extLst>
              <a:ext uri="{FF2B5EF4-FFF2-40B4-BE49-F238E27FC236}">
                <a16:creationId xmlns:a16="http://schemas.microsoft.com/office/drawing/2014/main" id="{0190E802-4FCD-169C-D784-F44781000832}"/>
              </a:ext>
            </a:extLst>
          </p:cNvPr>
          <p:cNvSpPr txBox="1">
            <a:spLocks noGrp="1"/>
          </p:cNvSpPr>
          <p:nvPr>
            <p:ph type="body" idx="1"/>
          </p:nvPr>
        </p:nvSpPr>
        <p:spPr>
          <a:xfrm>
            <a:off x="337931" y="323850"/>
            <a:ext cx="11509512" cy="434433"/>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SzPts val="1400"/>
              <a:buNone/>
            </a:pPr>
            <a:r>
              <a:rPr lang="en-US" noProof="0" dirty="0"/>
              <a:t>Literature review</a:t>
            </a:r>
          </a:p>
        </p:txBody>
      </p:sp>
      <p:sp>
        <p:nvSpPr>
          <p:cNvPr id="5" name="Textfeld 4">
            <a:extLst>
              <a:ext uri="{FF2B5EF4-FFF2-40B4-BE49-F238E27FC236}">
                <a16:creationId xmlns:a16="http://schemas.microsoft.com/office/drawing/2014/main" id="{3D84062E-C023-62F6-8515-7DD929F60E45}"/>
              </a:ext>
            </a:extLst>
          </p:cNvPr>
          <p:cNvSpPr txBox="1"/>
          <p:nvPr/>
        </p:nvSpPr>
        <p:spPr>
          <a:xfrm>
            <a:off x="4677686" y="902079"/>
            <a:ext cx="7095213" cy="5220403"/>
          </a:xfrm>
          <a:prstGeom prst="rect">
            <a:avLst/>
          </a:prstGeom>
          <a:noFill/>
        </p:spPr>
        <p:txBody>
          <a:bodyPr wrap="square">
            <a:spAutoFit/>
          </a:bodyPr>
          <a:lstStyle/>
          <a:p>
            <a:pPr marL="1158875" lvl="5" indent="-963613">
              <a:lnSpc>
                <a:spcPct val="150000"/>
              </a:lnSpc>
              <a:buClr>
                <a:schemeClr val="accent4"/>
              </a:buClr>
              <a:buSzPct val="125000"/>
              <a:buBlip>
                <a:blip r:embed="rId4"/>
              </a:buBlip>
            </a:pPr>
            <a:r>
              <a:rPr lang="en-US" sz="1400" noProof="0" dirty="0">
                <a:solidFill>
                  <a:schemeClr val="accent1">
                    <a:lumMod val="75000"/>
                  </a:schemeClr>
                </a:solidFill>
                <a:latin typeface="Oswald Medium" pitchFamily="2" charset="77"/>
              </a:rPr>
              <a:t>Research Question: </a:t>
            </a:r>
            <a:r>
              <a:rPr lang="en-US" sz="1400" b="1" i="0" noProof="0" dirty="0">
                <a:solidFill>
                  <a:schemeClr val="accent6"/>
                </a:solidFill>
                <a:effectLst/>
                <a:latin typeface="Lato" panose="020F0502020204030203" pitchFamily="34" charset="0"/>
              </a:rPr>
              <a:t>Global effects </a:t>
            </a:r>
            <a:r>
              <a:rPr lang="en-US" sz="1400" b="1" noProof="0" dirty="0">
                <a:solidFill>
                  <a:schemeClr val="accent6"/>
                </a:solidFill>
                <a:latin typeface="Lato" panose="020F0502020204030203" pitchFamily="34" charset="0"/>
              </a:rPr>
              <a:t>of climate change on NCDs ?</a:t>
            </a:r>
          </a:p>
          <a:p>
            <a:pPr marL="1158875" lvl="5" indent="-963613">
              <a:lnSpc>
                <a:spcPct val="150000"/>
              </a:lnSpc>
              <a:buClr>
                <a:schemeClr val="accent4"/>
              </a:buClr>
              <a:buSzPct val="125000"/>
              <a:buBlip>
                <a:blip r:embed="rId4"/>
              </a:buBlip>
            </a:pPr>
            <a:r>
              <a:rPr lang="en-US" sz="1400" noProof="0" dirty="0">
                <a:solidFill>
                  <a:schemeClr val="accent1">
                    <a:lumMod val="75000"/>
                  </a:schemeClr>
                </a:solidFill>
                <a:latin typeface="Oswald Medium" pitchFamily="2" charset="77"/>
              </a:rPr>
              <a:t>Studies</a:t>
            </a:r>
            <a:r>
              <a:rPr lang="en-US" sz="1400" noProof="0" dirty="0">
                <a:solidFill>
                  <a:schemeClr val="accent6"/>
                </a:solidFill>
                <a:latin typeface="Oswald Medium" pitchFamily="2" charset="77"/>
              </a:rPr>
              <a:t>: </a:t>
            </a:r>
            <a:r>
              <a:rPr lang="en-US" b="1" noProof="0" dirty="0">
                <a:solidFill>
                  <a:schemeClr val="accent6"/>
                </a:solidFill>
                <a:latin typeface="Lato" panose="020F0502020204030203" pitchFamily="34" charset="0"/>
              </a:rPr>
              <a:t>Web of Science, PubMed, Scopus (n = 2994)</a:t>
            </a:r>
            <a:endParaRPr lang="en-US" sz="1400" b="1" noProof="0" dirty="0">
              <a:solidFill>
                <a:schemeClr val="accent6"/>
              </a:solidFill>
              <a:latin typeface="Lato" panose="020F0502020204030203" pitchFamily="34" charset="0"/>
            </a:endParaRPr>
          </a:p>
          <a:p>
            <a:pPr marL="1158875" lvl="5" indent="-963613">
              <a:lnSpc>
                <a:spcPct val="150000"/>
              </a:lnSpc>
              <a:buClr>
                <a:schemeClr val="accent4"/>
              </a:buClr>
              <a:buSzPct val="125000"/>
              <a:buBlip>
                <a:blip r:embed="rId4"/>
              </a:buBlip>
            </a:pPr>
            <a:r>
              <a:rPr lang="en-US" sz="1400" noProof="0" dirty="0">
                <a:solidFill>
                  <a:schemeClr val="accent1">
                    <a:lumMod val="75000"/>
                  </a:schemeClr>
                </a:solidFill>
                <a:latin typeface="Oswald Medium" pitchFamily="2" charset="77"/>
              </a:rPr>
              <a:t>Method: </a:t>
            </a:r>
            <a:r>
              <a:rPr lang="en-US" sz="1400" b="1" noProof="0" dirty="0">
                <a:solidFill>
                  <a:schemeClr val="accent6"/>
                </a:solidFill>
                <a:latin typeface="Lato" panose="020F0502020204030203" pitchFamily="34" charset="0"/>
              </a:rPr>
              <a:t>PRISMA (n = 152)</a:t>
            </a:r>
            <a:r>
              <a:rPr lang="en-US" b="1" noProof="0" dirty="0">
                <a:solidFill>
                  <a:schemeClr val="accent6"/>
                </a:solidFill>
                <a:latin typeface="Lato" panose="020F0502020204030203" pitchFamily="34" charset="0"/>
              </a:rPr>
              <a:t> </a:t>
            </a:r>
          </a:p>
          <a:p>
            <a:pPr marL="1158875" lvl="5" indent="-963613">
              <a:lnSpc>
                <a:spcPct val="150000"/>
              </a:lnSpc>
              <a:buClr>
                <a:schemeClr val="accent4"/>
              </a:buClr>
              <a:buSzPct val="125000"/>
              <a:buBlip>
                <a:blip r:embed="rId4"/>
              </a:buBlip>
            </a:pPr>
            <a:r>
              <a:rPr lang="en-US" dirty="0">
                <a:solidFill>
                  <a:schemeClr val="accent1">
                    <a:lumMod val="75000"/>
                  </a:schemeClr>
                </a:solidFill>
                <a:latin typeface="Oswald Medium" pitchFamily="2" charset="77"/>
              </a:rPr>
              <a:t>Literature on heat: </a:t>
            </a:r>
            <a:r>
              <a:rPr lang="en-US" b="1" dirty="0">
                <a:solidFill>
                  <a:schemeClr val="accent6"/>
                </a:solidFill>
                <a:latin typeface="Lato" panose="020F0502020204030203" pitchFamily="34" charset="0"/>
                <a:ea typeface="Lato" panose="020F0502020204030203" pitchFamily="34" charset="0"/>
                <a:cs typeface="Lato" panose="020F0502020204030203" pitchFamily="34" charset="0"/>
              </a:rPr>
              <a:t>n = 37, </a:t>
            </a:r>
            <a:r>
              <a:rPr lang="en-US" sz="1400" b="1" noProof="0" dirty="0">
                <a:solidFill>
                  <a:schemeClr val="accent6"/>
                </a:solidFill>
                <a:latin typeface="Lato" panose="020F0502020204030203" pitchFamily="34" charset="0"/>
                <a:ea typeface="Lato" panose="020F0502020204030203" pitchFamily="34" charset="0"/>
                <a:cs typeface="Lato" panose="020F0502020204030203" pitchFamily="34" charset="0"/>
              </a:rPr>
              <a:t>mortality and morbidity related to NCDs</a:t>
            </a:r>
            <a:endParaRPr lang="en-US" dirty="0">
              <a:solidFill>
                <a:schemeClr val="accent1">
                  <a:lumMod val="75000"/>
                </a:schemeClr>
              </a:solidFill>
              <a:latin typeface="Oswald Medium" pitchFamily="2" charset="77"/>
            </a:endParaRPr>
          </a:p>
          <a:p>
            <a:pPr marL="195262" lvl="5">
              <a:lnSpc>
                <a:spcPct val="150000"/>
              </a:lnSpc>
              <a:buClr>
                <a:schemeClr val="accent4"/>
              </a:buClr>
              <a:buSzPct val="125000"/>
            </a:pPr>
            <a:r>
              <a:rPr lang="en-US"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r>
              <a:rPr lang="en-US" dirty="0">
                <a:solidFill>
                  <a:schemeClr val="accent1">
                    <a:lumMod val="75000"/>
                  </a:schemeClr>
                </a:solidFill>
                <a:latin typeface="Oswald Medium" pitchFamily="2" charset="77"/>
              </a:rPr>
              <a:t>      </a:t>
            </a:r>
          </a:p>
          <a:p>
            <a:pPr marL="195262" lvl="5">
              <a:lnSpc>
                <a:spcPct val="150000"/>
              </a:lnSpc>
              <a:buClr>
                <a:schemeClr val="accent4"/>
              </a:buClr>
              <a:buSzPct val="125000"/>
            </a:pPr>
            <a:endParaRPr lang="en-US" dirty="0">
              <a:solidFill>
                <a:schemeClr val="accent1">
                  <a:lumMod val="75000"/>
                </a:schemeClr>
              </a:solidFill>
              <a:latin typeface="Oswald Medium" pitchFamily="2" charset="77"/>
            </a:endParaRPr>
          </a:p>
          <a:p>
            <a:pPr marL="195262" lvl="5">
              <a:lnSpc>
                <a:spcPct val="150000"/>
              </a:lnSpc>
              <a:buClr>
                <a:schemeClr val="accent4"/>
              </a:buClr>
              <a:buSzPct val="125000"/>
            </a:pPr>
            <a:r>
              <a:rPr lang="en-US" dirty="0">
                <a:solidFill>
                  <a:schemeClr val="accent1">
                    <a:lumMod val="75000"/>
                  </a:schemeClr>
                </a:solidFill>
                <a:latin typeface="Oswald Medium" pitchFamily="2" charset="77"/>
              </a:rPr>
              <a:t>Findings summary: </a:t>
            </a:r>
            <a:endParaRPr lang="en-US" sz="14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1158875" lvl="5" indent="-963613">
              <a:lnSpc>
                <a:spcPct val="150000"/>
              </a:lnSpc>
              <a:buClr>
                <a:schemeClr val="accent4"/>
              </a:buClr>
              <a:buSzPct val="125000"/>
              <a:buBlip>
                <a:blip r:embed="rId4"/>
              </a:buBlip>
            </a:pPr>
            <a:r>
              <a:rPr lang="en-US" sz="1400" b="1" noProof="0" dirty="0">
                <a:solidFill>
                  <a:schemeClr val="accent6"/>
                </a:solidFill>
                <a:latin typeface="Lato" panose="020F0502020204030203" pitchFamily="34" charset="0"/>
                <a:ea typeface="Lato" panose="020F0502020204030203" pitchFamily="34" charset="0"/>
                <a:cs typeface="Lato" panose="020F0502020204030203" pitchFamily="34" charset="0"/>
              </a:rPr>
              <a:t>YoY studies increasing</a:t>
            </a:r>
          </a:p>
          <a:p>
            <a:pPr marL="1158875" lvl="5" indent="-963613">
              <a:lnSpc>
                <a:spcPct val="150000"/>
              </a:lnSpc>
              <a:buClr>
                <a:schemeClr val="accent4"/>
              </a:buClr>
              <a:buSzPct val="125000"/>
              <a:buBlip>
                <a:blip r:embed="rId4"/>
              </a:buBlip>
            </a:pPr>
            <a:r>
              <a:rPr lang="en-US" b="1" dirty="0">
                <a:solidFill>
                  <a:schemeClr val="accent6"/>
                </a:solidFill>
                <a:latin typeface="Lato" panose="020F0502020204030203" pitchFamily="34" charset="0"/>
                <a:ea typeface="Lato" panose="020F0502020204030203" pitchFamily="34" charset="0"/>
                <a:cs typeface="Lato" panose="020F0502020204030203" pitchFamily="34" charset="0"/>
              </a:rPr>
              <a:t>Heatwaves most studied</a:t>
            </a:r>
          </a:p>
          <a:p>
            <a:pPr marL="1158875" lvl="5" indent="-963613">
              <a:lnSpc>
                <a:spcPct val="150000"/>
              </a:lnSpc>
              <a:buClr>
                <a:schemeClr val="accent4"/>
              </a:buClr>
              <a:buSzPct val="125000"/>
              <a:buBlip>
                <a:blip r:embed="rId4"/>
              </a:buBlip>
            </a:pPr>
            <a:r>
              <a:rPr lang="en-US" sz="1400" b="1" noProof="0" dirty="0">
                <a:solidFill>
                  <a:schemeClr val="accent6"/>
                </a:solidFill>
                <a:latin typeface="Lato" panose="020F0502020204030203" pitchFamily="34" charset="0"/>
                <a:ea typeface="Lato" panose="020F0502020204030203" pitchFamily="34" charset="0"/>
                <a:cs typeface="Lato" panose="020F0502020204030203" pitchFamily="34" charset="0"/>
              </a:rPr>
              <a:t>Heterogenous definitions</a:t>
            </a:r>
          </a:p>
          <a:p>
            <a:pPr marL="1158875" lvl="5" indent="-963613">
              <a:lnSpc>
                <a:spcPct val="150000"/>
              </a:lnSpc>
              <a:buClr>
                <a:schemeClr val="accent4"/>
              </a:buClr>
              <a:buSzPct val="125000"/>
              <a:buBlip>
                <a:blip r:embed="rId4"/>
              </a:buBlip>
            </a:pPr>
            <a:r>
              <a:rPr lang="en-US" sz="1400" b="1" noProof="0" dirty="0">
                <a:solidFill>
                  <a:schemeClr val="accent6"/>
                </a:solidFill>
                <a:latin typeface="Lato" panose="020F0502020204030203" pitchFamily="34" charset="0"/>
                <a:ea typeface="Lato" panose="020F0502020204030203" pitchFamily="34" charset="0"/>
                <a:cs typeface="Lato" panose="020F0502020204030203" pitchFamily="34" charset="0"/>
              </a:rPr>
              <a:t>Developing and hot regions</a:t>
            </a:r>
          </a:p>
          <a:p>
            <a:pPr marL="1158875" lvl="5" indent="-963613">
              <a:lnSpc>
                <a:spcPct val="150000"/>
              </a:lnSpc>
              <a:buClr>
                <a:schemeClr val="accent4"/>
              </a:buClr>
              <a:buSzPct val="125000"/>
              <a:buBlip>
                <a:blip r:embed="rId4"/>
              </a:buBlip>
            </a:pPr>
            <a:r>
              <a:rPr lang="en-US" sz="1400" b="1" noProof="0" dirty="0">
                <a:solidFill>
                  <a:schemeClr val="accent6"/>
                </a:solidFill>
                <a:latin typeface="Lato" panose="020F0502020204030203" pitchFamily="34" charset="0"/>
                <a:ea typeface="Lato" panose="020F0502020204030203" pitchFamily="34" charset="0"/>
                <a:cs typeface="Lato" panose="020F0502020204030203" pitchFamily="34" charset="0"/>
              </a:rPr>
              <a:t>Europe less studied (except Spain)</a:t>
            </a:r>
          </a:p>
          <a:p>
            <a:pPr marL="1158875" lvl="5" indent="-963613">
              <a:lnSpc>
                <a:spcPct val="150000"/>
              </a:lnSpc>
              <a:buClr>
                <a:schemeClr val="accent4"/>
              </a:buClr>
              <a:buSzPct val="125000"/>
              <a:buBlip>
                <a:blip r:embed="rId4"/>
              </a:buBlip>
            </a:pPr>
            <a:r>
              <a:rPr lang="en-US" b="1" dirty="0">
                <a:solidFill>
                  <a:schemeClr val="accent6"/>
                </a:solidFill>
                <a:latin typeface="Lato" panose="020F0502020204030203" pitchFamily="34" charset="0"/>
                <a:ea typeface="Lato" panose="020F0502020204030203" pitchFamily="34" charset="0"/>
                <a:cs typeface="Lato" panose="020F0502020204030203" pitchFamily="34" charset="0"/>
              </a:rPr>
              <a:t>Mountainous and colder regions less studied</a:t>
            </a:r>
          </a:p>
          <a:p>
            <a:pPr marL="1158875" lvl="5" indent="-963613">
              <a:lnSpc>
                <a:spcPct val="150000"/>
              </a:lnSpc>
              <a:buClr>
                <a:schemeClr val="accent4"/>
              </a:buClr>
              <a:buSzPct val="125000"/>
              <a:buBlip>
                <a:blip r:embed="rId4"/>
              </a:buBlip>
            </a:pPr>
            <a:r>
              <a:rPr lang="en-US" b="1" dirty="0">
                <a:solidFill>
                  <a:schemeClr val="accent6"/>
                </a:solidFill>
                <a:latin typeface="Lato" panose="020F0502020204030203" pitchFamily="34" charset="0"/>
                <a:ea typeface="Lato" panose="020F0502020204030203" pitchFamily="34" charset="0"/>
                <a:cs typeface="Lato" panose="020F0502020204030203" pitchFamily="34" charset="0"/>
              </a:rPr>
              <a:t>Significant increase in morbidity (respiratory, cardiovascular)</a:t>
            </a:r>
          </a:p>
          <a:p>
            <a:pPr marL="1158875" lvl="5" indent="-963613">
              <a:lnSpc>
                <a:spcPct val="150000"/>
              </a:lnSpc>
              <a:buClr>
                <a:schemeClr val="accent4"/>
              </a:buClr>
              <a:buSzPct val="125000"/>
              <a:buBlip>
                <a:blip r:embed="rId4"/>
              </a:buBlip>
            </a:pPr>
            <a:r>
              <a:rPr lang="en-US" b="1" dirty="0">
                <a:solidFill>
                  <a:schemeClr val="accent6"/>
                </a:solidFill>
                <a:latin typeface="Lato" panose="020F0502020204030203" pitchFamily="34" charset="0"/>
                <a:ea typeface="Lato" panose="020F0502020204030203" pitchFamily="34" charset="0"/>
                <a:cs typeface="Lato" panose="020F0502020204030203" pitchFamily="34" charset="0"/>
              </a:rPr>
              <a:t>Inconclusive results for mental-health</a:t>
            </a:r>
          </a:p>
          <a:p>
            <a:pPr marL="1158875" lvl="5" indent="-963613">
              <a:lnSpc>
                <a:spcPct val="150000"/>
              </a:lnSpc>
              <a:buClr>
                <a:schemeClr val="accent4"/>
              </a:buClr>
              <a:buSzPct val="125000"/>
              <a:buBlip>
                <a:blip r:embed="rId4"/>
              </a:buBlip>
            </a:pPr>
            <a:r>
              <a:rPr lang="de-DE" b="1" dirty="0" err="1">
                <a:solidFill>
                  <a:schemeClr val="accent6"/>
                </a:solidFill>
                <a:latin typeface="Lato" panose="020F0502020204030203" pitchFamily="34" charset="0"/>
                <a:ea typeface="Lato" panose="020F0502020204030203" pitchFamily="34" charset="0"/>
                <a:cs typeface="Lato" panose="020F0502020204030203" pitchFamily="34" charset="0"/>
              </a:rPr>
              <a:t>Confounded</a:t>
            </a:r>
            <a:r>
              <a:rPr lang="de-DE" b="1" dirty="0">
                <a:solidFill>
                  <a:schemeClr val="accent6"/>
                </a:solidFill>
                <a:latin typeface="Lato" panose="020F0502020204030203" pitchFamily="34" charset="0"/>
                <a:ea typeface="Lato" panose="020F0502020204030203" pitchFamily="34" charset="0"/>
                <a:cs typeface="Lato" panose="020F0502020204030203" pitchFamily="34" charset="0"/>
              </a:rPr>
              <a:t> EWEs, NCDs (</a:t>
            </a:r>
            <a:r>
              <a:rPr lang="de-DE" b="1" dirty="0" err="1">
                <a:solidFill>
                  <a:schemeClr val="accent6"/>
                </a:solidFill>
                <a:latin typeface="Lato" panose="020F0502020204030203" pitchFamily="34" charset="0"/>
                <a:ea typeface="Lato" panose="020F0502020204030203" pitchFamily="34" charset="0"/>
                <a:cs typeface="Lato" panose="020F0502020204030203" pitchFamily="34" charset="0"/>
              </a:rPr>
              <a:t>heat</a:t>
            </a:r>
            <a:r>
              <a:rPr lang="de-DE" b="1" dirty="0">
                <a:solidFill>
                  <a:schemeClr val="accent6"/>
                </a:solidFill>
                <a:latin typeface="Lato" panose="020F0502020204030203" pitchFamily="34" charset="0"/>
                <a:ea typeface="Lato" panose="020F0502020204030203" pitchFamily="34" charset="0"/>
                <a:cs typeface="Lato" panose="020F0502020204030203" pitchFamily="34" charset="0"/>
              </a:rPr>
              <a:t>        </a:t>
            </a:r>
            <a:r>
              <a:rPr lang="de-DE" b="1" dirty="0" err="1">
                <a:solidFill>
                  <a:schemeClr val="accent6"/>
                </a:solidFill>
                <a:latin typeface="Lato" panose="020F0502020204030203" pitchFamily="34" charset="0"/>
                <a:ea typeface="Lato" panose="020F0502020204030203" pitchFamily="34" charset="0"/>
                <a:cs typeface="Lato" panose="020F0502020204030203" pitchFamily="34" charset="0"/>
              </a:rPr>
              <a:t>wildfire</a:t>
            </a:r>
            <a:r>
              <a:rPr lang="de-DE" b="1" dirty="0">
                <a:solidFill>
                  <a:schemeClr val="accent6"/>
                </a:solidFill>
                <a:latin typeface="Lato" panose="020F0502020204030203" pitchFamily="34" charset="0"/>
                <a:ea typeface="Lato" panose="020F0502020204030203" pitchFamily="34" charset="0"/>
                <a:cs typeface="Lato" panose="020F0502020204030203" pitchFamily="34" charset="0"/>
              </a:rPr>
              <a:t>        smoke         </a:t>
            </a:r>
            <a:r>
              <a:rPr lang="de-DE" b="1" dirty="0" err="1">
                <a:solidFill>
                  <a:schemeClr val="accent6"/>
                </a:solidFill>
                <a:latin typeface="Lato" panose="020F0502020204030203" pitchFamily="34" charset="0"/>
                <a:ea typeface="Lato" panose="020F0502020204030203" pitchFamily="34" charset="0"/>
                <a:cs typeface="Lato" panose="020F0502020204030203" pitchFamily="34" charset="0"/>
              </a:rPr>
              <a:t>respiratory</a:t>
            </a:r>
            <a:r>
              <a:rPr lang="de-DE" b="1" dirty="0">
                <a:solidFill>
                  <a:schemeClr val="accent6"/>
                </a:solidFill>
                <a:latin typeface="Lato" panose="020F0502020204030203" pitchFamily="34" charset="0"/>
                <a:ea typeface="Lato" panose="020F0502020204030203" pitchFamily="34" charset="0"/>
                <a:cs typeface="Lato" panose="020F0502020204030203" pitchFamily="34" charset="0"/>
              </a:rPr>
              <a:t>)</a:t>
            </a:r>
            <a:endParaRPr lang="en-US" b="1" noProof="0" dirty="0">
              <a:solidFill>
                <a:schemeClr val="accent6"/>
              </a:solidFill>
              <a:latin typeface="Lato" panose="020F0502020204030203" pitchFamily="34" charset="0"/>
            </a:endParaRPr>
          </a:p>
        </p:txBody>
      </p:sp>
      <p:pic>
        <p:nvPicPr>
          <p:cNvPr id="3" name="Grafik 2">
            <a:extLst>
              <a:ext uri="{FF2B5EF4-FFF2-40B4-BE49-F238E27FC236}">
                <a16:creationId xmlns:a16="http://schemas.microsoft.com/office/drawing/2014/main" id="{F529EA9C-E3F2-5485-FDD9-AFAE22B1F1B5}"/>
              </a:ext>
            </a:extLst>
          </p:cNvPr>
          <p:cNvPicPr>
            <a:picLocks noChangeAspect="1"/>
          </p:cNvPicPr>
          <p:nvPr/>
        </p:nvPicPr>
        <p:blipFill>
          <a:blip r:embed="rId5"/>
          <a:stretch>
            <a:fillRect/>
          </a:stretch>
        </p:blipFill>
        <p:spPr>
          <a:xfrm>
            <a:off x="1016376" y="738610"/>
            <a:ext cx="3490262" cy="6119390"/>
          </a:xfrm>
          <a:prstGeom prst="rect">
            <a:avLst/>
          </a:prstGeom>
        </p:spPr>
      </p:pic>
      <p:sp>
        <p:nvSpPr>
          <p:cNvPr id="4" name="Pfeil: nach rechts 3">
            <a:extLst>
              <a:ext uri="{FF2B5EF4-FFF2-40B4-BE49-F238E27FC236}">
                <a16:creationId xmlns:a16="http://schemas.microsoft.com/office/drawing/2014/main" id="{79ED1C3C-F04A-F550-5A3D-EF245FA106A4}"/>
              </a:ext>
            </a:extLst>
          </p:cNvPr>
          <p:cNvSpPr/>
          <p:nvPr/>
        </p:nvSpPr>
        <p:spPr>
          <a:xfrm>
            <a:off x="8510044" y="5908913"/>
            <a:ext cx="17183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244F8695-8CB9-5D0F-7EB3-83AC7B0340FA}"/>
              </a:ext>
            </a:extLst>
          </p:cNvPr>
          <p:cNvSpPr/>
          <p:nvPr/>
        </p:nvSpPr>
        <p:spPr>
          <a:xfrm>
            <a:off x="9443494" y="5908913"/>
            <a:ext cx="17183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9568AD60-897C-D792-5186-66278D8B6093}"/>
              </a:ext>
            </a:extLst>
          </p:cNvPr>
          <p:cNvSpPr/>
          <p:nvPr/>
        </p:nvSpPr>
        <p:spPr>
          <a:xfrm>
            <a:off x="10291027" y="5913587"/>
            <a:ext cx="17183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1087491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7F618538-67D6-A018-9BB7-B17774D6A5AD}"/>
            </a:ext>
          </a:extLst>
        </p:cNvPr>
        <p:cNvGrpSpPr/>
        <p:nvPr/>
      </p:nvGrpSpPr>
      <p:grpSpPr>
        <a:xfrm>
          <a:off x="0" y="0"/>
          <a:ext cx="0" cy="0"/>
          <a:chOff x="0" y="0"/>
          <a:chExt cx="0" cy="0"/>
        </a:xfrm>
      </p:grpSpPr>
      <p:sp>
        <p:nvSpPr>
          <p:cNvPr id="140" name="Google Shape;140;p2">
            <a:extLst>
              <a:ext uri="{FF2B5EF4-FFF2-40B4-BE49-F238E27FC236}">
                <a16:creationId xmlns:a16="http://schemas.microsoft.com/office/drawing/2014/main" id="{70755FD6-7C5E-0CC4-1E86-3B6BD76FFB96}"/>
              </a:ext>
            </a:extLst>
          </p:cNvPr>
          <p:cNvSpPr txBox="1">
            <a:spLocks noGrp="1"/>
          </p:cNvSpPr>
          <p:nvPr>
            <p:ph type="body" idx="1"/>
          </p:nvPr>
        </p:nvSpPr>
        <p:spPr>
          <a:xfrm>
            <a:off x="341243" y="155199"/>
            <a:ext cx="11509512" cy="434433"/>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SzPts val="1400"/>
              <a:buNone/>
            </a:pPr>
            <a:r>
              <a:rPr lang="en-US" noProof="0" dirty="0"/>
              <a:t>Findings: Mortality</a:t>
            </a:r>
          </a:p>
        </p:txBody>
      </p:sp>
      <p:sp>
        <p:nvSpPr>
          <p:cNvPr id="7" name="Bildplatzhalter 6">
            <a:extLst>
              <a:ext uri="{FF2B5EF4-FFF2-40B4-BE49-F238E27FC236}">
                <a16:creationId xmlns:a16="http://schemas.microsoft.com/office/drawing/2014/main" id="{81FE4515-2847-145E-E245-963D499704A4}"/>
              </a:ext>
            </a:extLst>
          </p:cNvPr>
          <p:cNvSpPr>
            <a:spLocks noGrp="1"/>
          </p:cNvSpPr>
          <p:nvPr>
            <p:ph type="pic" idx="2"/>
          </p:nvPr>
        </p:nvSpPr>
        <p:spPr/>
        <p:txBody>
          <a:bodyPr/>
          <a:lstStyle/>
          <a:p>
            <a:endParaRPr lang="en-US" noProof="0" dirty="0"/>
          </a:p>
        </p:txBody>
      </p:sp>
      <p:pic>
        <p:nvPicPr>
          <p:cNvPr id="9" name="Grafik 8">
            <a:extLst>
              <a:ext uri="{FF2B5EF4-FFF2-40B4-BE49-F238E27FC236}">
                <a16:creationId xmlns:a16="http://schemas.microsoft.com/office/drawing/2014/main" id="{5E44D9F7-3659-C06A-81C9-FEEA13A0BC57}"/>
              </a:ext>
            </a:extLst>
          </p:cNvPr>
          <p:cNvPicPr>
            <a:picLocks noChangeAspect="1"/>
          </p:cNvPicPr>
          <p:nvPr/>
        </p:nvPicPr>
        <p:blipFill>
          <a:blip r:embed="rId4"/>
          <a:stretch>
            <a:fillRect/>
          </a:stretch>
        </p:blipFill>
        <p:spPr>
          <a:xfrm>
            <a:off x="222228" y="951859"/>
            <a:ext cx="6226119" cy="5265174"/>
          </a:xfrm>
          <a:prstGeom prst="rect">
            <a:avLst/>
          </a:prstGeom>
        </p:spPr>
      </p:pic>
      <p:sp>
        <p:nvSpPr>
          <p:cNvPr id="12" name="Textfeld 11">
            <a:extLst>
              <a:ext uri="{FF2B5EF4-FFF2-40B4-BE49-F238E27FC236}">
                <a16:creationId xmlns:a16="http://schemas.microsoft.com/office/drawing/2014/main" id="{2BA48E65-AE00-9C6E-A66B-21C66F4ABFCC}"/>
              </a:ext>
            </a:extLst>
          </p:cNvPr>
          <p:cNvSpPr txBox="1"/>
          <p:nvPr/>
        </p:nvSpPr>
        <p:spPr>
          <a:xfrm>
            <a:off x="6353902" y="1266825"/>
            <a:ext cx="5838098" cy="5635389"/>
          </a:xfrm>
          <a:prstGeom prst="rect">
            <a:avLst/>
          </a:prstGeom>
          <a:noFill/>
        </p:spPr>
        <p:txBody>
          <a:bodyPr wrap="square" rtlCol="0">
            <a:spAutoFit/>
          </a:bodyPr>
          <a:lstStyle/>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Heat leads to a </a:t>
            </a:r>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significant  increase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in</a:t>
            </a:r>
          </a:p>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a:t>
            </a:r>
          </a:p>
          <a:p>
            <a:pPr marL="285750" lvl="8" indent="-285750">
              <a:buFont typeface="Wingdings" panose="05000000000000000000" pitchFamily="2" charset="2"/>
              <a:buChar char="§"/>
            </a:pPr>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All-cause mortality</a:t>
            </a:r>
          </a:p>
          <a:p>
            <a:pPr lvl="8"/>
            <a:endPar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a:lnSpc>
                <a:spcPct val="115000"/>
              </a:lnSpc>
              <a:spcAft>
                <a:spcPts val="800"/>
              </a:spcAft>
            </a:pPr>
            <a:r>
              <a:rPr lang="en-US" sz="1800" kern="100" noProof="0" dirty="0" err="1">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Fouillet</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et al. (2006): Heatwave in </a:t>
            </a:r>
            <a:r>
              <a:rPr lang="en-US" sz="1800" b="1"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France</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August 1</a:t>
            </a:r>
            <a:r>
              <a:rPr lang="en-US" sz="1800" kern="100" baseline="300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st</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 20</a:t>
            </a:r>
            <a:r>
              <a:rPr lang="en-US" sz="1800" kern="100" baseline="300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th</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a:t>
            </a:r>
            <a:r>
              <a:rPr lang="en-US" sz="1800" b="1"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2003</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cumulative excess mortality of 14729 deaths or </a:t>
            </a:r>
            <a:r>
              <a:rPr lang="en-US" sz="1800" b="1"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55%</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a:t>
            </a:r>
          </a:p>
          <a:p>
            <a:pPr>
              <a:lnSpc>
                <a:spcPct val="115000"/>
              </a:lnSpc>
              <a:spcAft>
                <a:spcPts val="800"/>
              </a:spcAft>
            </a:pP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Chen et al. (2015): Heatwaves in </a:t>
            </a:r>
            <a:r>
              <a:rPr lang="en-US" sz="1800" b="1"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Nanjing </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between</a:t>
            </a:r>
            <a:r>
              <a:rPr lang="en-US" sz="1800" b="1"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2007-2013</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increase in total mortality of </a:t>
            </a:r>
            <a:r>
              <a:rPr lang="en-US" sz="1800" b="1" kern="1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24.6</a:t>
            </a:r>
            <a:r>
              <a:rPr lang="en-US" sz="1800" b="1"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a:t>
            </a:r>
            <a:r>
              <a:rPr lang="en-US" sz="1800" kern="100" noProof="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 </a:t>
            </a:r>
          </a:p>
          <a:p>
            <a:pPr>
              <a:lnSpc>
                <a:spcPct val="115000"/>
              </a:lnSpc>
              <a:spcAft>
                <a:spcPts val="800"/>
              </a:spcAft>
            </a:pPr>
            <a:endPar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
            </a:pPr>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Cardiovascular mortality </a:t>
            </a:r>
          </a:p>
          <a:p>
            <a:pPr marL="285750" indent="-285750">
              <a:buFont typeface="Wingdings" panose="05000000000000000000" pitchFamily="2" charset="2"/>
              <a:buChar char="§"/>
            </a:pPr>
            <a:endPar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800" noProof="0"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Fouillet</a:t>
            </a:r>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 et al. (2206): </a:t>
            </a:r>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3004 </a:t>
            </a:r>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excess deaths because of circulatory system diseases</a:t>
            </a:r>
          </a:p>
          <a:p>
            <a:endPar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Chen et al. (2015): Increase in cardiovascular mortality of </a:t>
            </a:r>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46.9 %</a:t>
            </a:r>
          </a:p>
          <a:p>
            <a:r>
              <a:rPr lang="en-US" sz="1800" noProof="0" dirty="0">
                <a:solidFill>
                  <a:schemeClr val="accent6">
                    <a:lumMod val="50000"/>
                  </a:schemeClr>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03289564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EEEFB14-486C-FA2F-2CCF-859096F1AE75}"/>
              </a:ext>
            </a:extLst>
          </p:cNvPr>
          <p:cNvSpPr>
            <a:spLocks noGrp="1"/>
          </p:cNvSpPr>
          <p:nvPr>
            <p:ph type="body" idx="1"/>
          </p:nvPr>
        </p:nvSpPr>
        <p:spPr/>
        <p:txBody>
          <a:bodyPr/>
          <a:lstStyle/>
          <a:p>
            <a:r>
              <a:rPr lang="en-US" noProof="0" dirty="0"/>
              <a:t>Findings: Mortality (continued) </a:t>
            </a:r>
          </a:p>
        </p:txBody>
      </p:sp>
      <p:sp>
        <p:nvSpPr>
          <p:cNvPr id="3" name="Foliennummernplatzhalter 2">
            <a:extLst>
              <a:ext uri="{FF2B5EF4-FFF2-40B4-BE49-F238E27FC236}">
                <a16:creationId xmlns:a16="http://schemas.microsoft.com/office/drawing/2014/main" id="{9F6BF224-3FDC-01B4-27EE-F2D0551A0DF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noProof="0" smtClean="0"/>
              <a:t>4</a:t>
            </a:fld>
            <a:endParaRPr lang="en-US" noProof="0" dirty="0"/>
          </a:p>
        </p:txBody>
      </p:sp>
      <p:sp>
        <p:nvSpPr>
          <p:cNvPr id="5" name="Textplatzhalter 4">
            <a:extLst>
              <a:ext uri="{FF2B5EF4-FFF2-40B4-BE49-F238E27FC236}">
                <a16:creationId xmlns:a16="http://schemas.microsoft.com/office/drawing/2014/main" id="{D7DC8816-D98D-9100-C80F-D114CF1A6C8C}"/>
              </a:ext>
            </a:extLst>
          </p:cNvPr>
          <p:cNvSpPr>
            <a:spLocks noGrp="1"/>
          </p:cNvSpPr>
          <p:nvPr>
            <p:ph type="body" idx="3"/>
          </p:nvPr>
        </p:nvSpPr>
        <p:spPr>
          <a:xfrm>
            <a:off x="6974222" y="972620"/>
            <a:ext cx="5371493" cy="4313238"/>
          </a:xfrm>
        </p:spPr>
        <p:txBody>
          <a:bodyPr/>
          <a:lstStyle/>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Heat leads to a </a:t>
            </a:r>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significant  increase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in</a:t>
            </a:r>
          </a:p>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a:t>
            </a:r>
          </a:p>
          <a:p>
            <a:pPr marL="285750" lvl="8"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Cerebrovascular mortality</a:t>
            </a:r>
          </a:p>
          <a:p>
            <a:pPr marL="285750" lvl="8"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Neoplasm mortality </a:t>
            </a:r>
          </a:p>
          <a:p>
            <a:pPr marL="285750"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Respiratory mortality</a:t>
            </a:r>
          </a:p>
          <a:p>
            <a:pPr marL="285750"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0" indent="0"/>
            <a:r>
              <a:rPr lang="en-US" sz="1800" noProof="0" dirty="0" err="1">
                <a:solidFill>
                  <a:schemeClr val="accent6"/>
                </a:solidFill>
                <a:latin typeface="Lato" panose="020F0502020204030203" pitchFamily="34" charset="0"/>
                <a:ea typeface="Lato" panose="020F0502020204030203" pitchFamily="34" charset="0"/>
                <a:cs typeface="Lato" panose="020F0502020204030203" pitchFamily="34" charset="0"/>
              </a:rPr>
              <a:t>Fouillet</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et al. (2006):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1365</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excess deaths due to respiratory system diseases</a:t>
            </a:r>
          </a:p>
          <a:p>
            <a:pPr marL="0" indent="0"/>
            <a:endPar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0" indent="0"/>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Chen et al. (2015):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32%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increase in respiratory mortality</a:t>
            </a:r>
          </a:p>
          <a:p>
            <a:pPr marL="285750"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0" indent="0"/>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However, some studies report inconclusive or insignificant results for these outcomes</a:t>
            </a:r>
            <a:endParaRPr lang="en-US" sz="1800"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Huang et al. (2010):</a:t>
            </a:r>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 2003 </a:t>
            </a:r>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heatwave in nine urban districts of </a:t>
            </a:r>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Shanghai </a:t>
            </a:r>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(6.3 million residents): </a:t>
            </a:r>
          </a:p>
          <a:p>
            <a:pPr marL="0" indent="0"/>
            <a:r>
              <a:rPr lang="en-US" sz="18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no significant increase </a:t>
            </a:r>
            <a:r>
              <a:rPr lang="en-US" sz="18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in acute respiratory infection mortality</a:t>
            </a:r>
          </a:p>
          <a:p>
            <a:pPr marL="0" indent="0"/>
            <a:endPar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9" name="Grafik 8">
            <a:extLst>
              <a:ext uri="{FF2B5EF4-FFF2-40B4-BE49-F238E27FC236}">
                <a16:creationId xmlns:a16="http://schemas.microsoft.com/office/drawing/2014/main" id="{1A366823-9D76-ACFA-109D-B147DE43CB35}"/>
              </a:ext>
            </a:extLst>
          </p:cNvPr>
          <p:cNvPicPr>
            <a:picLocks noChangeAspect="1"/>
          </p:cNvPicPr>
          <p:nvPr/>
        </p:nvPicPr>
        <p:blipFill>
          <a:blip r:embed="rId4"/>
          <a:stretch>
            <a:fillRect/>
          </a:stretch>
        </p:blipFill>
        <p:spPr>
          <a:xfrm>
            <a:off x="463317" y="3254945"/>
            <a:ext cx="6309907" cy="2644369"/>
          </a:xfrm>
          <a:prstGeom prst="rect">
            <a:avLst/>
          </a:prstGeom>
        </p:spPr>
      </p:pic>
      <p:pic>
        <p:nvPicPr>
          <p:cNvPr id="11" name="Grafik 10">
            <a:extLst>
              <a:ext uri="{FF2B5EF4-FFF2-40B4-BE49-F238E27FC236}">
                <a16:creationId xmlns:a16="http://schemas.microsoft.com/office/drawing/2014/main" id="{6AA32462-3853-4BA7-D9F1-178E4AA89F1D}"/>
              </a:ext>
            </a:extLst>
          </p:cNvPr>
          <p:cNvPicPr>
            <a:picLocks noChangeAspect="1"/>
          </p:cNvPicPr>
          <p:nvPr/>
        </p:nvPicPr>
        <p:blipFill>
          <a:blip r:embed="rId5"/>
          <a:stretch>
            <a:fillRect/>
          </a:stretch>
        </p:blipFill>
        <p:spPr>
          <a:xfrm>
            <a:off x="463317" y="1184828"/>
            <a:ext cx="6180356" cy="1844200"/>
          </a:xfrm>
          <a:prstGeom prst="rect">
            <a:avLst/>
          </a:prstGeom>
        </p:spPr>
      </p:pic>
    </p:spTree>
    <p:extLst>
      <p:ext uri="{BB962C8B-B14F-4D97-AF65-F5344CB8AC3E}">
        <p14:creationId xmlns:p14="http://schemas.microsoft.com/office/powerpoint/2010/main" val="326151229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FD4E4C0-A9EA-0EFF-1991-0F329F3EB29A}"/>
              </a:ext>
            </a:extLst>
          </p:cNvPr>
          <p:cNvSpPr>
            <a:spLocks noGrp="1"/>
          </p:cNvSpPr>
          <p:nvPr>
            <p:ph type="body" idx="1"/>
          </p:nvPr>
        </p:nvSpPr>
        <p:spPr/>
        <p:txBody>
          <a:bodyPr/>
          <a:lstStyle/>
          <a:p>
            <a:r>
              <a:rPr lang="en-US" noProof="0" dirty="0"/>
              <a:t>Findings Morbidity</a:t>
            </a:r>
          </a:p>
        </p:txBody>
      </p:sp>
      <p:sp>
        <p:nvSpPr>
          <p:cNvPr id="3" name="Foliennummernplatzhalter 2">
            <a:extLst>
              <a:ext uri="{FF2B5EF4-FFF2-40B4-BE49-F238E27FC236}">
                <a16:creationId xmlns:a16="http://schemas.microsoft.com/office/drawing/2014/main" id="{9AAC8C39-A7A6-61E8-5B39-796F1D45219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noProof="0" smtClean="0"/>
              <a:t>5</a:t>
            </a:fld>
            <a:endParaRPr lang="en-US" noProof="0" dirty="0"/>
          </a:p>
        </p:txBody>
      </p:sp>
      <p:sp>
        <p:nvSpPr>
          <p:cNvPr id="5" name="Textplatzhalter 4">
            <a:extLst>
              <a:ext uri="{FF2B5EF4-FFF2-40B4-BE49-F238E27FC236}">
                <a16:creationId xmlns:a16="http://schemas.microsoft.com/office/drawing/2014/main" id="{529464FD-0026-49E8-6A86-C5EC6E725620}"/>
              </a:ext>
            </a:extLst>
          </p:cNvPr>
          <p:cNvSpPr>
            <a:spLocks noGrp="1"/>
          </p:cNvSpPr>
          <p:nvPr>
            <p:ph type="body" idx="3"/>
          </p:nvPr>
        </p:nvSpPr>
        <p:spPr>
          <a:xfrm>
            <a:off x="5259804" y="1042451"/>
            <a:ext cx="6932196" cy="4313238"/>
          </a:xfrm>
        </p:spPr>
        <p:txBody>
          <a:bodyPr/>
          <a:lstStyle/>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Heat leads to a </a:t>
            </a:r>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significant  increase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in</a:t>
            </a:r>
          </a:p>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a:t>
            </a:r>
          </a:p>
          <a:p>
            <a:pPr marL="742950" lvl="1"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All-cause morbidity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Turner, Connell and Tong (2013): ambulance attendances in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Brisbane</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between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2000-2007</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Main temperature effect for total morbidity: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50.6%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 Added heatwave effect for total morbidity: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18.8%</a:t>
            </a:r>
          </a:p>
          <a:p>
            <a:pPr marL="742950" lvl="1"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742950" lvl="1"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Cardiovascular morbidity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Added heatwave effect for cardiovascular morbidity: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29.5% </a:t>
            </a:r>
          </a:p>
          <a:p>
            <a:pPr marL="742950" lvl="1"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742950" lvl="1"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Respiratory morbidity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Main effects: 101.1%		        	      	      Added heatwave effect for  respiratory morbidity: </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48.7%</a:t>
            </a:r>
          </a:p>
          <a:p>
            <a:pPr marL="742950" lvl="1"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0" indent="0"/>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p>
          <a:p>
            <a:endParaRPr lang="en-US" noProof="0" dirty="0"/>
          </a:p>
        </p:txBody>
      </p:sp>
      <p:pic>
        <p:nvPicPr>
          <p:cNvPr id="7" name="Grafik 6">
            <a:extLst>
              <a:ext uri="{FF2B5EF4-FFF2-40B4-BE49-F238E27FC236}">
                <a16:creationId xmlns:a16="http://schemas.microsoft.com/office/drawing/2014/main" id="{24594B82-6E7E-9910-0A6E-50646F1CF253}"/>
              </a:ext>
            </a:extLst>
          </p:cNvPr>
          <p:cNvPicPr>
            <a:picLocks noChangeAspect="1"/>
          </p:cNvPicPr>
          <p:nvPr/>
        </p:nvPicPr>
        <p:blipFill>
          <a:blip r:embed="rId3"/>
          <a:srcRect b="37482"/>
          <a:stretch/>
        </p:blipFill>
        <p:spPr>
          <a:xfrm>
            <a:off x="253489" y="1049557"/>
            <a:ext cx="5166808" cy="3501741"/>
          </a:xfrm>
          <a:prstGeom prst="rect">
            <a:avLst/>
          </a:prstGeom>
        </p:spPr>
      </p:pic>
      <p:pic>
        <p:nvPicPr>
          <p:cNvPr id="9" name="Grafik 8">
            <a:extLst>
              <a:ext uri="{FF2B5EF4-FFF2-40B4-BE49-F238E27FC236}">
                <a16:creationId xmlns:a16="http://schemas.microsoft.com/office/drawing/2014/main" id="{8FE93AAA-46EE-96EE-36E1-10E72E2FE3DE}"/>
              </a:ext>
            </a:extLst>
          </p:cNvPr>
          <p:cNvPicPr>
            <a:picLocks noChangeAspect="1"/>
          </p:cNvPicPr>
          <p:nvPr/>
        </p:nvPicPr>
        <p:blipFill>
          <a:blip r:embed="rId4"/>
          <a:srcRect b="40485"/>
          <a:stretch/>
        </p:blipFill>
        <p:spPr>
          <a:xfrm>
            <a:off x="215386" y="4589006"/>
            <a:ext cx="5204911" cy="1347020"/>
          </a:xfrm>
          <a:prstGeom prst="rect">
            <a:avLst/>
          </a:prstGeom>
        </p:spPr>
      </p:pic>
      <p:sp>
        <p:nvSpPr>
          <p:cNvPr id="6" name="Textfeld 5">
            <a:extLst>
              <a:ext uri="{FF2B5EF4-FFF2-40B4-BE49-F238E27FC236}">
                <a16:creationId xmlns:a16="http://schemas.microsoft.com/office/drawing/2014/main" id="{464243D9-7DBA-B58F-F290-51CE2F787874}"/>
              </a:ext>
            </a:extLst>
          </p:cNvPr>
          <p:cNvSpPr txBox="1"/>
          <p:nvPr/>
        </p:nvSpPr>
        <p:spPr>
          <a:xfrm>
            <a:off x="5483740" y="5032524"/>
            <a:ext cx="6158191" cy="646331"/>
          </a:xfrm>
          <a:prstGeom prst="rect">
            <a:avLst/>
          </a:prstGeom>
          <a:noFill/>
        </p:spPr>
        <p:txBody>
          <a:bodyPr wrap="square" rtlCol="0">
            <a:spAutoFit/>
          </a:bodyPr>
          <a:lstStyle/>
          <a:p>
            <a:pPr marL="0" indent="0"/>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However, some studies report inconclusive or insignificant results or even  a decrease in these outcomes</a:t>
            </a:r>
          </a:p>
        </p:txBody>
      </p:sp>
      <p:sp>
        <p:nvSpPr>
          <p:cNvPr id="8" name="Textfeld 7">
            <a:extLst>
              <a:ext uri="{FF2B5EF4-FFF2-40B4-BE49-F238E27FC236}">
                <a16:creationId xmlns:a16="http://schemas.microsoft.com/office/drawing/2014/main" id="{25E338A1-EDB2-EC64-17F1-013C70B8080F}"/>
              </a:ext>
            </a:extLst>
          </p:cNvPr>
          <p:cNvSpPr txBox="1"/>
          <p:nvPr/>
        </p:nvSpPr>
        <p:spPr>
          <a:xfrm>
            <a:off x="5483740" y="5682804"/>
            <a:ext cx="6158192" cy="1077218"/>
          </a:xfrm>
          <a:prstGeom prst="rect">
            <a:avLst/>
          </a:prstGeom>
          <a:noFill/>
        </p:spPr>
        <p:txBody>
          <a:bodyPr wrap="square" rtlCol="0">
            <a:spAutoFit/>
          </a:bodyPr>
          <a:lstStyle/>
          <a:p>
            <a:r>
              <a:rPr lang="de-DE" sz="16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Kovats, </a:t>
            </a:r>
            <a:r>
              <a:rPr lang="de-DE" sz="1600" dirty="0" err="1">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Hajat</a:t>
            </a:r>
            <a:r>
              <a:rPr lang="de-DE" sz="16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 and Wilkinson (2004): Daily </a:t>
            </a:r>
            <a:r>
              <a:rPr lang="en-US" sz="16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emergency hospital admissions in </a:t>
            </a:r>
            <a:r>
              <a:rPr lang="en-US" sz="16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greater London </a:t>
            </a:r>
            <a:r>
              <a:rPr lang="en-US" sz="16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between </a:t>
            </a:r>
            <a:r>
              <a:rPr lang="en-US" sz="16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1994-2000</a:t>
            </a:r>
            <a:r>
              <a:rPr lang="en-US" sz="16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                       </a:t>
            </a:r>
            <a:r>
              <a:rPr lang="de-DE" sz="16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 </a:t>
            </a:r>
            <a:r>
              <a:rPr lang="en-US" sz="1600" b="1"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no clear evidence </a:t>
            </a:r>
            <a:r>
              <a:rPr lang="en-US" sz="1600" noProof="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of a relation between total emergency hospital admissions and high ambient temperatures</a:t>
            </a:r>
            <a:endParaRPr lang="de-DE" sz="16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91251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EE7AE6D-4B40-7DBF-8152-E7731979B4E9}"/>
              </a:ext>
            </a:extLst>
          </p:cNvPr>
          <p:cNvSpPr>
            <a:spLocks noGrp="1"/>
          </p:cNvSpPr>
          <p:nvPr>
            <p:ph type="body" idx="1"/>
          </p:nvPr>
        </p:nvSpPr>
        <p:spPr/>
        <p:txBody>
          <a:bodyPr/>
          <a:lstStyle/>
          <a:p>
            <a:r>
              <a:rPr lang="en-US" noProof="0" dirty="0"/>
              <a:t>Findings: Morbidity (continued)</a:t>
            </a:r>
          </a:p>
        </p:txBody>
      </p:sp>
      <p:sp>
        <p:nvSpPr>
          <p:cNvPr id="3" name="Foliennummernplatzhalter 2">
            <a:extLst>
              <a:ext uri="{FF2B5EF4-FFF2-40B4-BE49-F238E27FC236}">
                <a16:creationId xmlns:a16="http://schemas.microsoft.com/office/drawing/2014/main" id="{CD3A9356-3A40-CB4A-594A-298D75A6C2D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noProof="0" smtClean="0"/>
              <a:t>6</a:t>
            </a:fld>
            <a:endParaRPr lang="en-US" noProof="0" dirty="0"/>
          </a:p>
        </p:txBody>
      </p:sp>
      <p:sp>
        <p:nvSpPr>
          <p:cNvPr id="5" name="Textplatzhalter 4">
            <a:extLst>
              <a:ext uri="{FF2B5EF4-FFF2-40B4-BE49-F238E27FC236}">
                <a16:creationId xmlns:a16="http://schemas.microsoft.com/office/drawing/2014/main" id="{59922E26-8658-021F-B7E1-28C0375F576E}"/>
              </a:ext>
            </a:extLst>
          </p:cNvPr>
          <p:cNvSpPr>
            <a:spLocks noGrp="1"/>
          </p:cNvSpPr>
          <p:nvPr>
            <p:ph type="body" idx="3"/>
          </p:nvPr>
        </p:nvSpPr>
        <p:spPr>
          <a:xfrm>
            <a:off x="7131019" y="1107599"/>
            <a:ext cx="4400581" cy="1588166"/>
          </a:xfrm>
        </p:spPr>
        <p:txBody>
          <a:bodyPr/>
          <a:lstStyle/>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Heat leads to a </a:t>
            </a:r>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significant  increase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in</a:t>
            </a:r>
          </a:p>
          <a:p>
            <a:endPar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971550" lvl="1"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Renal disease morbidity</a:t>
            </a:r>
          </a:p>
          <a:p>
            <a:pPr marL="971550" lvl="1" indent="-285750">
              <a:buFont typeface="Wingdings" panose="05000000000000000000" pitchFamily="2" charset="2"/>
              <a:buChar char="§"/>
            </a:pPr>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971550" lvl="1" indent="-285750">
              <a:buFont typeface="Wingdings" panose="05000000000000000000" pitchFamily="2" charset="2"/>
              <a:buChar char="§"/>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Heat-related disease morbidity</a:t>
            </a:r>
          </a:p>
          <a:p>
            <a:pPr marL="0" indent="0"/>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Studies find </a:t>
            </a:r>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inconclusive results </a:t>
            </a:r>
            <a:r>
              <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rPr>
              <a:t>for</a:t>
            </a:r>
          </a:p>
          <a:p>
            <a:endParaRPr lang="en-US" sz="1800"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971550" lvl="1" indent="-285750">
              <a:buFont typeface="Wingdings" panose="05000000000000000000" pitchFamily="2" charset="2"/>
              <a:buChar char="§"/>
            </a:pPr>
            <a:r>
              <a:rPr lang="en-US" sz="1800" b="1" noProof="0" dirty="0">
                <a:solidFill>
                  <a:schemeClr val="accent6"/>
                </a:solidFill>
              </a:rPr>
              <a:t>Cerebrovascular morbidity</a:t>
            </a:r>
          </a:p>
          <a:p>
            <a:pPr marL="971550" lvl="1" indent="-285750">
              <a:buFont typeface="Wingdings" panose="05000000000000000000" pitchFamily="2" charset="2"/>
              <a:buChar char="§"/>
            </a:pPr>
            <a:endParaRPr lang="en-US" sz="1800" b="1" noProof="0" dirty="0">
              <a:solidFill>
                <a:schemeClr val="accent6"/>
              </a:solidFill>
            </a:endParaRPr>
          </a:p>
          <a:p>
            <a:pPr marL="971550" lvl="1" indent="-285750">
              <a:buFont typeface="Wingdings" panose="05000000000000000000" pitchFamily="2" charset="2"/>
              <a:buChar char="§"/>
            </a:pPr>
            <a:r>
              <a:rPr lang="en-US" sz="1800" b="1" noProof="0" dirty="0">
                <a:solidFill>
                  <a:schemeClr val="accent6"/>
                </a:solidFill>
              </a:rPr>
              <a:t>Mental health outcomes</a:t>
            </a:r>
          </a:p>
          <a:p>
            <a:pPr marL="971550" lvl="1" indent="-285750">
              <a:buFont typeface="Wingdings" panose="05000000000000000000" pitchFamily="2" charset="2"/>
              <a:buChar char="§"/>
            </a:pPr>
            <a:endParaRPr lang="en-US" sz="1800" b="1" noProof="0" dirty="0">
              <a:solidFill>
                <a:schemeClr val="accent6"/>
              </a:solidFill>
            </a:endParaRPr>
          </a:p>
        </p:txBody>
      </p:sp>
      <p:pic>
        <p:nvPicPr>
          <p:cNvPr id="7" name="Grafik 6">
            <a:extLst>
              <a:ext uri="{FF2B5EF4-FFF2-40B4-BE49-F238E27FC236}">
                <a16:creationId xmlns:a16="http://schemas.microsoft.com/office/drawing/2014/main" id="{8AE0C6AD-5361-732C-F1C8-CD7EEF021DC8}"/>
              </a:ext>
            </a:extLst>
          </p:cNvPr>
          <p:cNvPicPr>
            <a:picLocks noChangeAspect="1"/>
          </p:cNvPicPr>
          <p:nvPr/>
        </p:nvPicPr>
        <p:blipFill>
          <a:blip r:embed="rId3"/>
          <a:stretch>
            <a:fillRect/>
          </a:stretch>
        </p:blipFill>
        <p:spPr>
          <a:xfrm>
            <a:off x="387214" y="2005784"/>
            <a:ext cx="6246876" cy="2348521"/>
          </a:xfrm>
          <a:prstGeom prst="rect">
            <a:avLst/>
          </a:prstGeom>
        </p:spPr>
      </p:pic>
      <p:sp>
        <p:nvSpPr>
          <p:cNvPr id="8" name="Textfeld 7">
            <a:extLst>
              <a:ext uri="{FF2B5EF4-FFF2-40B4-BE49-F238E27FC236}">
                <a16:creationId xmlns:a16="http://schemas.microsoft.com/office/drawing/2014/main" id="{BD1EB97A-FCFE-E40B-CF88-21C8E4D19E1B}"/>
              </a:ext>
            </a:extLst>
          </p:cNvPr>
          <p:cNvSpPr txBox="1"/>
          <p:nvPr/>
        </p:nvSpPr>
        <p:spPr>
          <a:xfrm>
            <a:off x="2878133" y="6416935"/>
            <a:ext cx="7010400" cy="584775"/>
          </a:xfrm>
          <a:prstGeom prst="rect">
            <a:avLst/>
          </a:prstGeom>
          <a:noFill/>
        </p:spPr>
        <p:txBody>
          <a:bodyPr wrap="square" rtlCol="0">
            <a:spAutoFit/>
          </a:bodyPr>
          <a:lstStyle/>
          <a:p>
            <a:r>
              <a:rPr lang="en-US" sz="1800" b="1" noProof="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Results for increases in morbidity not as clear as for mortality</a:t>
            </a:r>
          </a:p>
          <a:p>
            <a:endParaRPr lang="en-US" noProof="0" dirty="0"/>
          </a:p>
        </p:txBody>
      </p:sp>
      <p:sp>
        <p:nvSpPr>
          <p:cNvPr id="9" name="Pfeil: nach rechts 8">
            <a:extLst>
              <a:ext uri="{FF2B5EF4-FFF2-40B4-BE49-F238E27FC236}">
                <a16:creationId xmlns:a16="http://schemas.microsoft.com/office/drawing/2014/main" id="{1C45DF87-423A-3866-7F1E-D22EDE9437CC}"/>
              </a:ext>
            </a:extLst>
          </p:cNvPr>
          <p:cNvSpPr/>
          <p:nvPr/>
        </p:nvSpPr>
        <p:spPr>
          <a:xfrm>
            <a:off x="2485579" y="6446720"/>
            <a:ext cx="427801" cy="2627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feld 3">
            <a:extLst>
              <a:ext uri="{FF2B5EF4-FFF2-40B4-BE49-F238E27FC236}">
                <a16:creationId xmlns:a16="http://schemas.microsoft.com/office/drawing/2014/main" id="{8EF64758-4F5C-7B5F-C87B-ADAA94FD4911}"/>
              </a:ext>
            </a:extLst>
          </p:cNvPr>
          <p:cNvSpPr txBox="1"/>
          <p:nvPr/>
        </p:nvSpPr>
        <p:spPr>
          <a:xfrm>
            <a:off x="6823070" y="4162236"/>
            <a:ext cx="5368930" cy="2739211"/>
          </a:xfrm>
          <a:prstGeom prst="rect">
            <a:avLst/>
          </a:prstGeom>
          <a:noFill/>
        </p:spPr>
        <p:txBody>
          <a:bodyPr wrap="square" rtlCol="0">
            <a:spAutoFit/>
          </a:bodyPr>
          <a:lstStyle/>
          <a:p>
            <a:r>
              <a:rPr lang="en-US" sz="1600" noProof="0" dirty="0" err="1">
                <a:solidFill>
                  <a:schemeClr val="accent6"/>
                </a:solidFill>
                <a:latin typeface="Lato" panose="020F0502020204030203" pitchFamily="34" charset="0"/>
                <a:ea typeface="Lato" panose="020F0502020204030203" pitchFamily="34" charset="0"/>
                <a:cs typeface="Lato" panose="020F0502020204030203" pitchFamily="34" charset="0"/>
              </a:rPr>
              <a:t>Bundo</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 et al. (2021): Mental health hospitalization data from </a:t>
            </a:r>
            <a:r>
              <a:rPr lang="en-US" sz="1600" b="1" noProof="0" dirty="0">
                <a:solidFill>
                  <a:schemeClr val="accent6"/>
                </a:solidFill>
                <a:latin typeface="Lato" panose="020F0502020204030203" pitchFamily="34" charset="0"/>
                <a:ea typeface="Lato" panose="020F0502020204030203" pitchFamily="34" charset="0"/>
                <a:cs typeface="Lato" panose="020F0502020204030203" pitchFamily="34" charset="0"/>
              </a:rPr>
              <a:t>1973 - 2017 </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in </a:t>
            </a:r>
            <a:r>
              <a:rPr lang="en-US" sz="1600" b="1" noProof="0" dirty="0">
                <a:solidFill>
                  <a:schemeClr val="accent6"/>
                </a:solidFill>
                <a:latin typeface="Lato" panose="020F0502020204030203" pitchFamily="34" charset="0"/>
                <a:ea typeface="Lato" panose="020F0502020204030203" pitchFamily="34" charset="0"/>
                <a:cs typeface="Lato" panose="020F0502020204030203" pitchFamily="34" charset="0"/>
              </a:rPr>
              <a:t>Bern</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 Hospitalization risk increases linearly by </a:t>
            </a:r>
            <a:r>
              <a:rPr lang="en-US" sz="1600" b="1" noProof="0" dirty="0">
                <a:solidFill>
                  <a:schemeClr val="accent6"/>
                </a:solidFill>
                <a:latin typeface="Lato" panose="020F0502020204030203" pitchFamily="34" charset="0"/>
                <a:ea typeface="Lato" panose="020F0502020204030203" pitchFamily="34" charset="0"/>
                <a:cs typeface="Lato" panose="020F0502020204030203" pitchFamily="34" charset="0"/>
              </a:rPr>
              <a:t>4%</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 for every 10°C increase in mean daily temperature</a:t>
            </a:r>
          </a:p>
          <a:p>
            <a:endPar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Guirguis et al. (2018): Hospitalization data from </a:t>
            </a:r>
            <a:r>
              <a:rPr lang="en-US" sz="1600" b="1" noProof="0" dirty="0">
                <a:solidFill>
                  <a:schemeClr val="accent6"/>
                </a:solidFill>
                <a:latin typeface="Lato" panose="020F0502020204030203" pitchFamily="34" charset="0"/>
                <a:ea typeface="Lato" panose="020F0502020204030203" pitchFamily="34" charset="0"/>
                <a:cs typeface="Lato" panose="020F0502020204030203" pitchFamily="34" charset="0"/>
              </a:rPr>
              <a:t>1999-2013</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 for three unique climate regions in </a:t>
            </a:r>
            <a:r>
              <a:rPr lang="en-US" sz="1600" b="1" noProof="0" dirty="0">
                <a:solidFill>
                  <a:schemeClr val="accent6"/>
                </a:solidFill>
                <a:latin typeface="Lato" panose="020F0502020204030203" pitchFamily="34" charset="0"/>
                <a:ea typeface="Lato" panose="020F0502020204030203" pitchFamily="34" charset="0"/>
                <a:cs typeface="Lato" panose="020F0502020204030203" pitchFamily="34" charset="0"/>
              </a:rPr>
              <a:t>San Diego</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 </a:t>
            </a:r>
            <a:r>
              <a:rPr lang="en-US" sz="1600" b="1" noProof="0" dirty="0">
                <a:solidFill>
                  <a:schemeClr val="accent6"/>
                </a:solidFill>
                <a:latin typeface="Lato" panose="020F0502020204030203" pitchFamily="34" charset="0"/>
                <a:ea typeface="Lato" panose="020F0502020204030203" pitchFamily="34" charset="0"/>
                <a:cs typeface="Lato" panose="020F0502020204030203" pitchFamily="34" charset="0"/>
              </a:rPr>
              <a:t>No significant relationship </a:t>
            </a:r>
            <a:r>
              <a:rPr lang="en-US" sz="1600" noProof="0" dirty="0">
                <a:solidFill>
                  <a:schemeClr val="accent6"/>
                </a:solidFill>
                <a:latin typeface="Lato" panose="020F0502020204030203" pitchFamily="34" charset="0"/>
                <a:ea typeface="Lato" panose="020F0502020204030203" pitchFamily="34" charset="0"/>
                <a:cs typeface="Lato" panose="020F0502020204030203" pitchFamily="34" charset="0"/>
              </a:rPr>
              <a:t>between mental health and temperatures for any region </a:t>
            </a:r>
          </a:p>
          <a:p>
            <a:endParaRPr lang="en-US" sz="1400"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a:p>
            <a:endParaRPr lang="en-US" noProof="0" dirty="0"/>
          </a:p>
        </p:txBody>
      </p:sp>
    </p:spTree>
    <p:extLst>
      <p:ext uri="{BB962C8B-B14F-4D97-AF65-F5344CB8AC3E}">
        <p14:creationId xmlns:p14="http://schemas.microsoft.com/office/powerpoint/2010/main" val="135516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173BC-CAD2-A612-6A2C-6EAB178FF70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081961E-DDEE-C623-EA45-5B2104A92580}"/>
              </a:ext>
            </a:extLst>
          </p:cNvPr>
          <p:cNvSpPr>
            <a:spLocks noGrp="1"/>
          </p:cNvSpPr>
          <p:nvPr>
            <p:ph type="body" idx="1"/>
          </p:nvPr>
        </p:nvSpPr>
        <p:spPr/>
        <p:txBody>
          <a:bodyPr/>
          <a:lstStyle/>
          <a:p>
            <a:r>
              <a:rPr lang="en-US" noProof="0" dirty="0"/>
              <a:t>Recommendations</a:t>
            </a:r>
          </a:p>
        </p:txBody>
      </p:sp>
      <p:sp>
        <p:nvSpPr>
          <p:cNvPr id="3" name="Foliennummernplatzhalter 2">
            <a:extLst>
              <a:ext uri="{FF2B5EF4-FFF2-40B4-BE49-F238E27FC236}">
                <a16:creationId xmlns:a16="http://schemas.microsoft.com/office/drawing/2014/main" id="{7C46B3A9-EF59-3DDD-7EB2-251DC2544AF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noProof="0" smtClean="0"/>
              <a:t>7</a:t>
            </a:fld>
            <a:endParaRPr lang="en-US" noProof="0" dirty="0"/>
          </a:p>
        </p:txBody>
      </p:sp>
      <p:sp>
        <p:nvSpPr>
          <p:cNvPr id="5" name="Textplatzhalter 4">
            <a:extLst>
              <a:ext uri="{FF2B5EF4-FFF2-40B4-BE49-F238E27FC236}">
                <a16:creationId xmlns:a16="http://schemas.microsoft.com/office/drawing/2014/main" id="{5C9494B3-BD67-F2F5-3F2F-3D9F3CB905F2}"/>
              </a:ext>
            </a:extLst>
          </p:cNvPr>
          <p:cNvSpPr>
            <a:spLocks noGrp="1"/>
          </p:cNvSpPr>
          <p:nvPr>
            <p:ph type="body" idx="3"/>
          </p:nvPr>
        </p:nvSpPr>
        <p:spPr>
          <a:xfrm>
            <a:off x="723900" y="1205360"/>
            <a:ext cx="10706099" cy="4776340"/>
          </a:xfrm>
        </p:spPr>
        <p:txBody>
          <a:bodyPr/>
          <a:lstStyle/>
          <a:p>
            <a:pPr marL="1158875" lvl="5" indent="-963613">
              <a:lnSpc>
                <a:spcPct val="150000"/>
              </a:lnSpc>
              <a:buClr>
                <a:schemeClr val="accent4"/>
              </a:buClr>
              <a:buSzPct val="125000"/>
              <a:buBlip>
                <a:blip r:embed="rId3"/>
              </a:buBlip>
            </a:pP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Estimate comparison from heterogenous definitions</a:t>
            </a:r>
          </a:p>
          <a:p>
            <a:pPr marL="1158875" lvl="5" indent="-963613">
              <a:lnSpc>
                <a:spcPct val="150000"/>
              </a:lnSpc>
              <a:buClr>
                <a:schemeClr val="accent4"/>
              </a:buClr>
              <a:buSzPct val="125000"/>
              <a:buBlip>
                <a:blip r:embed="rId3"/>
              </a:buBlip>
            </a:pPr>
            <a:r>
              <a:rPr lang="en-US" sz="1800" b="1" dirty="0">
                <a:solidFill>
                  <a:schemeClr val="accent6"/>
                </a:solidFill>
                <a:latin typeface="Lato" panose="020F0502020204030203" pitchFamily="34" charset="0"/>
                <a:ea typeface="Lato" panose="020F0502020204030203" pitchFamily="34" charset="0"/>
                <a:cs typeface="Lato" panose="020F0502020204030203" pitchFamily="34" charset="0"/>
              </a:rPr>
              <a:t>Developed regions (Europe)</a:t>
            </a:r>
            <a:r>
              <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rPr>
              <a:t> </a:t>
            </a:r>
          </a:p>
          <a:p>
            <a:pPr marL="1158875" lvl="5" indent="-963613">
              <a:lnSpc>
                <a:spcPct val="150000"/>
              </a:lnSpc>
              <a:buClr>
                <a:schemeClr val="accent4"/>
              </a:buClr>
              <a:buSzPct val="125000"/>
              <a:buBlip>
                <a:blip r:embed="rId3"/>
              </a:buBlip>
            </a:pPr>
            <a:r>
              <a:rPr lang="en-US" sz="1800" b="1" dirty="0">
                <a:solidFill>
                  <a:schemeClr val="accent6"/>
                </a:solidFill>
                <a:latin typeface="Lato" panose="020F0502020204030203" pitchFamily="34" charset="0"/>
                <a:ea typeface="Lato" panose="020F0502020204030203" pitchFamily="34" charset="0"/>
                <a:cs typeface="Lato" panose="020F0502020204030203" pitchFamily="34" charset="0"/>
              </a:rPr>
              <a:t>Focus on mountainous and colder regions</a:t>
            </a:r>
          </a:p>
          <a:p>
            <a:pPr marL="1158875" lvl="5" indent="-963613">
              <a:lnSpc>
                <a:spcPct val="150000"/>
              </a:lnSpc>
              <a:buClr>
                <a:schemeClr val="accent4"/>
              </a:buClr>
              <a:buSzPct val="125000"/>
              <a:buBlip>
                <a:blip r:embed="rId3"/>
              </a:buBlip>
            </a:pPr>
            <a:r>
              <a:rPr lang="en-US" sz="1800" b="1" dirty="0">
                <a:solidFill>
                  <a:schemeClr val="accent6"/>
                </a:solidFill>
                <a:latin typeface="Lato" panose="020F0502020204030203" pitchFamily="34" charset="0"/>
                <a:ea typeface="Lato" panose="020F0502020204030203" pitchFamily="34" charset="0"/>
                <a:cs typeface="Lato" panose="020F0502020204030203" pitchFamily="34" charset="0"/>
              </a:rPr>
              <a:t>Granular health data (PAN EU)</a:t>
            </a:r>
          </a:p>
          <a:p>
            <a:pPr marL="1158875" lvl="5" indent="-963613">
              <a:lnSpc>
                <a:spcPct val="150000"/>
              </a:lnSpc>
              <a:buClr>
                <a:schemeClr val="accent4"/>
              </a:buClr>
              <a:buSzPct val="125000"/>
              <a:buBlip>
                <a:blip r:embed="rId3"/>
              </a:buBlip>
            </a:pPr>
            <a:r>
              <a:rPr lang="en-US" sz="1800" b="1" dirty="0">
                <a:solidFill>
                  <a:schemeClr val="accent6"/>
                </a:solidFill>
                <a:latin typeface="Lato" panose="020F0502020204030203" pitchFamily="34" charset="0"/>
                <a:ea typeface="Lato" panose="020F0502020204030203" pitchFamily="34" charset="0"/>
                <a:cs typeface="Lato" panose="020F0502020204030203" pitchFamily="34" charset="0"/>
              </a:rPr>
              <a:t>Appropriate research design</a:t>
            </a:r>
          </a:p>
          <a:p>
            <a:pPr marL="1616075" lvl="6" indent="-963613">
              <a:lnSpc>
                <a:spcPct val="150000"/>
              </a:lnSpc>
              <a:buClr>
                <a:schemeClr val="accent4"/>
              </a:buClr>
              <a:buSzPct val="125000"/>
              <a:buBlip>
                <a:blip r:embed="rId3"/>
              </a:buBlip>
            </a:pPr>
            <a:r>
              <a:rPr lang="de-DE" sz="1800" b="1" dirty="0" err="1">
                <a:solidFill>
                  <a:schemeClr val="accent6"/>
                </a:solidFill>
                <a:latin typeface="Lato" panose="020F0502020204030203" pitchFamily="34" charset="0"/>
                <a:ea typeface="Lato" panose="020F0502020204030203" pitchFamily="34" charset="0"/>
                <a:cs typeface="Lato" panose="020F0502020204030203" pitchFamily="34" charset="0"/>
              </a:rPr>
              <a:t>Confounded</a:t>
            </a:r>
            <a:r>
              <a:rPr lang="de-DE" sz="1800" b="1" dirty="0">
                <a:solidFill>
                  <a:schemeClr val="accent6"/>
                </a:solidFill>
                <a:latin typeface="Lato" panose="020F0502020204030203" pitchFamily="34" charset="0"/>
                <a:ea typeface="Lato" panose="020F0502020204030203" pitchFamily="34" charset="0"/>
                <a:cs typeface="Lato" panose="020F0502020204030203" pitchFamily="34" charset="0"/>
              </a:rPr>
              <a:t> EWEs, NCDs (</a:t>
            </a:r>
            <a:r>
              <a:rPr lang="de-DE" sz="1800" b="1" dirty="0" err="1">
                <a:solidFill>
                  <a:schemeClr val="accent6"/>
                </a:solidFill>
                <a:latin typeface="Lato" panose="020F0502020204030203" pitchFamily="34" charset="0"/>
                <a:ea typeface="Lato" panose="020F0502020204030203" pitchFamily="34" charset="0"/>
                <a:cs typeface="Lato" panose="020F0502020204030203" pitchFamily="34" charset="0"/>
              </a:rPr>
              <a:t>heat</a:t>
            </a:r>
            <a:r>
              <a:rPr lang="de-DE" sz="1800" b="1" dirty="0">
                <a:solidFill>
                  <a:schemeClr val="accent6"/>
                </a:solidFill>
                <a:latin typeface="Lato" panose="020F0502020204030203" pitchFamily="34" charset="0"/>
                <a:ea typeface="Lato" panose="020F0502020204030203" pitchFamily="34" charset="0"/>
                <a:cs typeface="Lato" panose="020F0502020204030203" pitchFamily="34" charset="0"/>
              </a:rPr>
              <a:t>        </a:t>
            </a:r>
            <a:r>
              <a:rPr lang="de-DE" sz="1800" b="1" dirty="0" err="1">
                <a:solidFill>
                  <a:schemeClr val="accent6"/>
                </a:solidFill>
                <a:latin typeface="Lato" panose="020F0502020204030203" pitchFamily="34" charset="0"/>
                <a:ea typeface="Lato" panose="020F0502020204030203" pitchFamily="34" charset="0"/>
                <a:cs typeface="Lato" panose="020F0502020204030203" pitchFamily="34" charset="0"/>
              </a:rPr>
              <a:t>wildfire</a:t>
            </a:r>
            <a:r>
              <a:rPr lang="de-DE" sz="1800" b="1" dirty="0">
                <a:solidFill>
                  <a:schemeClr val="accent6"/>
                </a:solidFill>
                <a:latin typeface="Lato" panose="020F0502020204030203" pitchFamily="34" charset="0"/>
                <a:ea typeface="Lato" panose="020F0502020204030203" pitchFamily="34" charset="0"/>
                <a:cs typeface="Lato" panose="020F0502020204030203" pitchFamily="34" charset="0"/>
              </a:rPr>
              <a:t>        smoke         </a:t>
            </a:r>
            <a:r>
              <a:rPr lang="de-DE" sz="1800" b="1" dirty="0" err="1">
                <a:solidFill>
                  <a:schemeClr val="accent6"/>
                </a:solidFill>
                <a:latin typeface="Lato" panose="020F0502020204030203" pitchFamily="34" charset="0"/>
                <a:ea typeface="Lato" panose="020F0502020204030203" pitchFamily="34" charset="0"/>
                <a:cs typeface="Lato" panose="020F0502020204030203" pitchFamily="34" charset="0"/>
              </a:rPr>
              <a:t>respiratory</a:t>
            </a:r>
            <a:r>
              <a:rPr lang="de-DE" sz="1800" b="1" dirty="0">
                <a:solidFill>
                  <a:schemeClr val="accent6"/>
                </a:solidFill>
                <a:latin typeface="Lato" panose="020F0502020204030203" pitchFamily="34" charset="0"/>
                <a:ea typeface="Lato" panose="020F0502020204030203" pitchFamily="34" charset="0"/>
                <a:cs typeface="Lato" panose="020F0502020204030203" pitchFamily="34" charset="0"/>
              </a:rPr>
              <a:t>)</a:t>
            </a:r>
          </a:p>
          <a:p>
            <a:pPr marL="1158875" lvl="5" indent="-963613">
              <a:lnSpc>
                <a:spcPct val="150000"/>
              </a:lnSpc>
              <a:buClr>
                <a:schemeClr val="accent4"/>
              </a:buClr>
              <a:buSzPct val="125000"/>
              <a:buBlip>
                <a:blip r:embed="rId3"/>
              </a:buBlip>
            </a:pPr>
            <a:r>
              <a:rPr lang="de-DE" sz="1800" b="1" dirty="0">
                <a:solidFill>
                  <a:schemeClr val="accent6"/>
                </a:solidFill>
                <a:latin typeface="Lato" panose="020F0502020204030203" pitchFamily="34" charset="0"/>
                <a:ea typeface="Lato" panose="020F0502020204030203" pitchFamily="34" charset="0"/>
                <a:cs typeface="Lato" panose="020F0502020204030203" pitchFamily="34" charset="0"/>
              </a:rPr>
              <a:t>Health </a:t>
            </a:r>
            <a:r>
              <a:rPr lang="de-DE" sz="1800" b="1" dirty="0" err="1">
                <a:solidFill>
                  <a:schemeClr val="accent6"/>
                </a:solidFill>
                <a:latin typeface="Lato" panose="020F0502020204030203" pitchFamily="34" charset="0"/>
                <a:ea typeface="Lato" panose="020F0502020204030203" pitchFamily="34" charset="0"/>
                <a:cs typeface="Lato" panose="020F0502020204030203" pitchFamily="34" charset="0"/>
              </a:rPr>
              <a:t>forecast</a:t>
            </a:r>
            <a:endParaRPr lang="de-DE" sz="1800" b="1" dirty="0">
              <a:solidFill>
                <a:schemeClr val="accent6"/>
              </a:solidFill>
              <a:latin typeface="Lato" panose="020F0502020204030203" pitchFamily="34" charset="0"/>
              <a:ea typeface="Lato" panose="020F0502020204030203" pitchFamily="34" charset="0"/>
              <a:cs typeface="Lato" panose="020F0502020204030203" pitchFamily="34" charset="0"/>
            </a:endParaRPr>
          </a:p>
          <a:p>
            <a:pPr marL="0" indent="0"/>
            <a:endParaRPr lang="en-US" sz="1800" b="1" noProof="0" dirty="0">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6" name="Pfeil: nach rechts 5">
            <a:extLst>
              <a:ext uri="{FF2B5EF4-FFF2-40B4-BE49-F238E27FC236}">
                <a16:creationId xmlns:a16="http://schemas.microsoft.com/office/drawing/2014/main" id="{1854CC42-8619-5B0D-D973-17F0C09A7923}"/>
              </a:ext>
            </a:extLst>
          </p:cNvPr>
          <p:cNvSpPr/>
          <p:nvPr/>
        </p:nvSpPr>
        <p:spPr>
          <a:xfrm>
            <a:off x="5757319" y="3519236"/>
            <a:ext cx="17183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EC56D6C5-E514-C3BB-684B-CD4BAF63EFB1}"/>
              </a:ext>
            </a:extLst>
          </p:cNvPr>
          <p:cNvSpPr/>
          <p:nvPr/>
        </p:nvSpPr>
        <p:spPr>
          <a:xfrm>
            <a:off x="6995569" y="3512233"/>
            <a:ext cx="17183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F2F45C6E-3DE9-AF7C-AE53-F95B4C0A5AC2}"/>
              </a:ext>
            </a:extLst>
          </p:cNvPr>
          <p:cNvSpPr/>
          <p:nvPr/>
        </p:nvSpPr>
        <p:spPr>
          <a:xfrm>
            <a:off x="8147902" y="3509040"/>
            <a:ext cx="17183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607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cxnSp>
        <p:nvCxnSpPr>
          <p:cNvPr id="263" name="Google Shape;263;p35"/>
          <p:cNvCxnSpPr>
            <a:cxnSpLocks/>
          </p:cNvCxnSpPr>
          <p:nvPr/>
        </p:nvCxnSpPr>
        <p:spPr>
          <a:xfrm>
            <a:off x="5964320" y="5181948"/>
            <a:ext cx="0" cy="659216"/>
          </a:xfrm>
          <a:prstGeom prst="straightConnector1">
            <a:avLst/>
          </a:prstGeom>
          <a:noFill/>
          <a:ln w="9525" cap="flat" cmpd="sng">
            <a:solidFill>
              <a:srgbClr val="414DA1"/>
            </a:solidFill>
            <a:prstDash val="dot"/>
            <a:round/>
            <a:headEnd type="none" w="sm" len="sm"/>
            <a:tailEnd type="none" w="sm" len="sm"/>
          </a:ln>
        </p:spPr>
      </p:cxnSp>
      <p:pic>
        <p:nvPicPr>
          <p:cNvPr id="5" name="Picture 4">
            <a:extLst>
              <a:ext uri="{FF2B5EF4-FFF2-40B4-BE49-F238E27FC236}">
                <a16:creationId xmlns:a16="http://schemas.microsoft.com/office/drawing/2014/main" id="{2E7311FE-26A5-F403-158A-3BFF0915D32A}"/>
              </a:ext>
            </a:extLst>
          </p:cNvPr>
          <p:cNvPicPr>
            <a:picLocks noChangeAspect="1"/>
          </p:cNvPicPr>
          <p:nvPr/>
        </p:nvPicPr>
        <p:blipFill>
          <a:blip r:embed="rId3"/>
          <a:stretch>
            <a:fillRect/>
          </a:stretch>
        </p:blipFill>
        <p:spPr>
          <a:xfrm>
            <a:off x="915713" y="2741169"/>
            <a:ext cx="2506843" cy="1728202"/>
          </a:xfrm>
          <a:prstGeom prst="rect">
            <a:avLst/>
          </a:prstGeom>
        </p:spPr>
      </p:pic>
      <p:sp>
        <p:nvSpPr>
          <p:cNvPr id="9" name="TextBox 8">
            <a:extLst>
              <a:ext uri="{FF2B5EF4-FFF2-40B4-BE49-F238E27FC236}">
                <a16:creationId xmlns:a16="http://schemas.microsoft.com/office/drawing/2014/main" id="{0BDCA26A-C52C-48FB-958C-853808BEE3BF}"/>
              </a:ext>
            </a:extLst>
          </p:cNvPr>
          <p:cNvSpPr txBox="1"/>
          <p:nvPr/>
        </p:nvSpPr>
        <p:spPr>
          <a:xfrm>
            <a:off x="6344498" y="5060904"/>
            <a:ext cx="4536831" cy="938719"/>
          </a:xfrm>
          <a:prstGeom prst="rect">
            <a:avLst/>
          </a:prstGeom>
          <a:noFill/>
        </p:spPr>
        <p:txBody>
          <a:bodyPr wrap="square">
            <a:spAutoFit/>
          </a:bodyPr>
          <a:lstStyle/>
          <a:p>
            <a:r>
              <a:rPr lang="en-US" sz="1100" noProof="0" dirty="0">
                <a:solidFill>
                  <a:srgbClr val="3E5E72"/>
                </a:solidFill>
                <a:latin typeface="Lato" panose="020F0502020204030203" pitchFamily="34" charset="77"/>
              </a:rPr>
              <a:t>Co-funded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p>
        </p:txBody>
      </p:sp>
      <p:pic>
        <p:nvPicPr>
          <p:cNvPr id="2" name="Picture 1">
            <a:extLst>
              <a:ext uri="{FF2B5EF4-FFF2-40B4-BE49-F238E27FC236}">
                <a16:creationId xmlns:a16="http://schemas.microsoft.com/office/drawing/2014/main" id="{1789FD72-880A-BD76-4464-AAD33847072B}"/>
              </a:ext>
            </a:extLst>
          </p:cNvPr>
          <p:cNvPicPr>
            <a:picLocks noChangeAspect="1"/>
          </p:cNvPicPr>
          <p:nvPr/>
        </p:nvPicPr>
        <p:blipFill>
          <a:blip r:embed="rId4"/>
          <a:stretch>
            <a:fillRect/>
          </a:stretch>
        </p:blipFill>
        <p:spPr>
          <a:xfrm>
            <a:off x="915713" y="4945794"/>
            <a:ext cx="4732652" cy="1053829"/>
          </a:xfrm>
          <a:prstGeom prst="rect">
            <a:avLst/>
          </a:prstGeom>
        </p:spPr>
      </p:pic>
      <p:sp>
        <p:nvSpPr>
          <p:cNvPr id="3" name="TextBox 2">
            <a:extLst>
              <a:ext uri="{FF2B5EF4-FFF2-40B4-BE49-F238E27FC236}">
                <a16:creationId xmlns:a16="http://schemas.microsoft.com/office/drawing/2014/main" id="{65DE0A21-1865-B445-ACE9-C5421EEA2799}"/>
              </a:ext>
            </a:extLst>
          </p:cNvPr>
          <p:cNvSpPr txBox="1"/>
          <p:nvPr/>
        </p:nvSpPr>
        <p:spPr>
          <a:xfrm>
            <a:off x="915713" y="6083326"/>
            <a:ext cx="8404537" cy="369332"/>
          </a:xfrm>
          <a:prstGeom prst="rect">
            <a:avLst/>
          </a:prstGeom>
          <a:noFill/>
        </p:spPr>
        <p:txBody>
          <a:bodyPr wrap="square" rtlCol="0">
            <a:spAutoFit/>
          </a:bodyPr>
          <a:lstStyle/>
          <a:p>
            <a:r>
              <a:rPr lang="en-US" sz="1800" noProof="0" dirty="0">
                <a:solidFill>
                  <a:schemeClr val="accent6"/>
                </a:solidFill>
                <a:latin typeface="Lato" panose="020F0302020204030203" pitchFamily="34" charset="77"/>
              </a:rPr>
              <a:t>Visit us: </a:t>
            </a:r>
            <a:r>
              <a:rPr lang="en-US" sz="1800" b="1" noProof="0" dirty="0">
                <a:solidFill>
                  <a:schemeClr val="accent4"/>
                </a:solidFill>
                <a:latin typeface="Lato" panose="020F0302020204030203" pitchFamily="34" charset="77"/>
              </a:rPr>
              <a:t>www.mountadapt.eu</a:t>
            </a:r>
          </a:p>
        </p:txBody>
      </p:sp>
      <p:sp>
        <p:nvSpPr>
          <p:cNvPr id="4" name="TextBox 2">
            <a:extLst>
              <a:ext uri="{FF2B5EF4-FFF2-40B4-BE49-F238E27FC236}">
                <a16:creationId xmlns:a16="http://schemas.microsoft.com/office/drawing/2014/main" id="{26F61434-FF5D-F394-0C48-053838882DD8}"/>
              </a:ext>
            </a:extLst>
          </p:cNvPr>
          <p:cNvSpPr txBox="1"/>
          <p:nvPr/>
        </p:nvSpPr>
        <p:spPr>
          <a:xfrm>
            <a:off x="3951079" y="591385"/>
            <a:ext cx="5254290" cy="4616648"/>
          </a:xfrm>
          <a:prstGeom prst="rect">
            <a:avLst/>
          </a:prstGeom>
          <a:noFill/>
        </p:spPr>
        <p:txBody>
          <a:bodyPr wrap="square" rtlCol="0">
            <a:spAutoFit/>
          </a:bodyPr>
          <a:lstStyle/>
          <a:p>
            <a:r>
              <a:rPr lang="en-US" sz="5400" b="1" noProof="0" dirty="0">
                <a:solidFill>
                  <a:schemeClr val="accent4"/>
                </a:solidFill>
                <a:latin typeface="Lato" panose="020F0302020204030203" pitchFamily="34" charset="77"/>
              </a:rPr>
              <a:t>THANK YOU</a:t>
            </a:r>
          </a:p>
          <a:p>
            <a:endParaRPr lang="en-US" sz="1600" b="1" noProof="0" dirty="0">
              <a:solidFill>
                <a:schemeClr val="accent4"/>
              </a:solidFill>
              <a:latin typeface="Lato" panose="020F0302020204030203" pitchFamily="34" charset="77"/>
            </a:endParaRPr>
          </a:p>
          <a:p>
            <a:endParaRPr lang="en-US" sz="1600" b="1" noProof="0" dirty="0">
              <a:solidFill>
                <a:schemeClr val="accent4"/>
              </a:solidFill>
              <a:latin typeface="Lato" panose="020F0302020204030203" pitchFamily="34" charset="77"/>
            </a:endParaRPr>
          </a:p>
          <a:p>
            <a:endParaRPr lang="en-US" sz="1600" b="1" noProof="0" dirty="0">
              <a:solidFill>
                <a:schemeClr val="accent4"/>
              </a:solidFill>
              <a:latin typeface="Lato" panose="020F0302020204030203" pitchFamily="34" charset="77"/>
            </a:endParaRPr>
          </a:p>
          <a:p>
            <a:endParaRPr lang="en-US" sz="1600" b="1" noProof="0" dirty="0">
              <a:solidFill>
                <a:schemeClr val="accent4"/>
              </a:solidFill>
              <a:latin typeface="Lato" panose="020F0302020204030203" pitchFamily="34" charset="77"/>
            </a:endParaRPr>
          </a:p>
          <a:p>
            <a:r>
              <a:rPr lang="en-US" sz="1600" noProof="0" dirty="0">
                <a:solidFill>
                  <a:schemeClr val="accent4"/>
                </a:solidFill>
                <a:latin typeface="Lato" panose="020F0302020204030203" pitchFamily="34" charset="77"/>
              </a:rPr>
              <a:t>Prasanta Kumar Roy</a:t>
            </a:r>
          </a:p>
          <a:p>
            <a:r>
              <a:rPr lang="en-US" sz="1600" noProof="0" dirty="0">
                <a:solidFill>
                  <a:schemeClr val="accent4"/>
                </a:solidFill>
                <a:latin typeface="Lato" panose="020F0302020204030203" pitchFamily="34" charset="77"/>
              </a:rPr>
              <a:t>Dr. Lea Bernhardt</a:t>
            </a:r>
          </a:p>
          <a:p>
            <a:r>
              <a:rPr lang="en-US" sz="1600" dirty="0">
                <a:solidFill>
                  <a:schemeClr val="accent4"/>
                </a:solidFill>
                <a:latin typeface="Lato" panose="020F0302020204030203" pitchFamily="34" charset="77"/>
              </a:rPr>
              <a:t>Leonie Holst</a:t>
            </a:r>
            <a:endParaRPr lang="en-US" sz="1600" noProof="0" dirty="0">
              <a:solidFill>
                <a:schemeClr val="accent4"/>
              </a:solidFill>
              <a:latin typeface="Lato" panose="020F0302020204030203" pitchFamily="34" charset="77"/>
            </a:endParaRPr>
          </a:p>
          <a:p>
            <a:endParaRPr lang="en-US" sz="1600" noProof="0" dirty="0">
              <a:solidFill>
                <a:schemeClr val="accent4"/>
              </a:solidFill>
              <a:latin typeface="Lato" panose="020F0302020204030203" pitchFamily="34" charset="77"/>
            </a:endParaRPr>
          </a:p>
          <a:p>
            <a:r>
              <a:rPr lang="en-US" sz="1600" noProof="0" dirty="0">
                <a:solidFill>
                  <a:schemeClr val="accent4"/>
                </a:solidFill>
                <a:latin typeface="Lato" panose="020F0302020204030203" pitchFamily="34" charset="77"/>
              </a:rPr>
              <a:t>Hamburg Institute of International Economics (HWWI)</a:t>
            </a:r>
          </a:p>
          <a:p>
            <a:r>
              <a:rPr lang="en-US" sz="1600" noProof="0" dirty="0" err="1">
                <a:solidFill>
                  <a:schemeClr val="accent4"/>
                </a:solidFill>
                <a:latin typeface="Lato" panose="020F0302020204030203" pitchFamily="34" charset="77"/>
              </a:rPr>
              <a:t>Mönkedamm</a:t>
            </a:r>
            <a:r>
              <a:rPr lang="en-US" sz="1600" noProof="0" dirty="0">
                <a:solidFill>
                  <a:schemeClr val="accent4"/>
                </a:solidFill>
                <a:latin typeface="Lato" panose="020F0302020204030203" pitchFamily="34" charset="77"/>
              </a:rPr>
              <a:t> 9 | 20097 Hamburg | Germany</a:t>
            </a:r>
          </a:p>
          <a:p>
            <a:r>
              <a:rPr lang="en-US" sz="1600" noProof="0" dirty="0">
                <a:solidFill>
                  <a:schemeClr val="accent4"/>
                </a:solidFill>
                <a:latin typeface="Lato" panose="020F0302020204030203" pitchFamily="34" charset="77"/>
              </a:rPr>
              <a:t>Tel.: +49 40 340576-0</a:t>
            </a:r>
          </a:p>
          <a:p>
            <a:r>
              <a:rPr lang="en-US" sz="1600" noProof="0" dirty="0">
                <a:solidFill>
                  <a:schemeClr val="accent4"/>
                </a:solidFill>
                <a:latin typeface="Lato" panose="020F0302020204030203" pitchFamily="34" charset="77"/>
              </a:rPr>
              <a:t>Internet: www.hwwi.org </a:t>
            </a:r>
          </a:p>
          <a:p>
            <a:r>
              <a:rPr lang="en-US" sz="1600" noProof="0" dirty="0">
                <a:solidFill>
                  <a:schemeClr val="accent4"/>
                </a:solidFill>
                <a:latin typeface="Lato" panose="020F0302020204030203" pitchFamily="34" charset="77"/>
              </a:rPr>
              <a:t>E-Mail: </a:t>
            </a:r>
            <a:r>
              <a:rPr lang="en-US" sz="1600" noProof="0" dirty="0">
                <a:solidFill>
                  <a:schemeClr val="accent4"/>
                </a:solidFill>
                <a:latin typeface="Lato" panose="020F0302020204030203" pitchFamily="34" charset="77"/>
                <a:hlinkClick r:id="rId5"/>
              </a:rPr>
              <a:t>roy@hwwi.org</a:t>
            </a:r>
            <a:r>
              <a:rPr lang="en-US" sz="1600" noProof="0" dirty="0">
                <a:solidFill>
                  <a:schemeClr val="accent4"/>
                </a:solidFill>
                <a:latin typeface="Lato" panose="020F0302020204030203" pitchFamily="34" charset="77"/>
              </a:rPr>
              <a:t>, </a:t>
            </a:r>
            <a:r>
              <a:rPr lang="en-US" sz="1600" noProof="0" dirty="0">
                <a:solidFill>
                  <a:schemeClr val="accent4"/>
                </a:solidFill>
                <a:latin typeface="Lato" panose="020F0302020204030203" pitchFamily="34" charset="77"/>
                <a:hlinkClick r:id="rId6"/>
              </a:rPr>
              <a:t>bernhardt@hwwi.org</a:t>
            </a:r>
            <a:endParaRPr lang="en-US" sz="1600" noProof="0" dirty="0">
              <a:solidFill>
                <a:schemeClr val="accent4"/>
              </a:solidFill>
              <a:latin typeface="Lato" panose="020F0302020204030203" pitchFamily="34" charset="77"/>
            </a:endParaRPr>
          </a:p>
          <a:p>
            <a:endParaRPr lang="en-US" sz="1600" noProof="0" dirty="0">
              <a:solidFill>
                <a:schemeClr val="accent4"/>
              </a:solidFill>
              <a:latin typeface="Lato" panose="020F0302020204030203" pitchFamily="34" charset="77"/>
            </a:endParaRPr>
          </a:p>
          <a:p>
            <a:endParaRPr lang="en-US" sz="1600" b="1" noProof="0" dirty="0">
              <a:solidFill>
                <a:schemeClr val="accent4"/>
              </a:solidFill>
              <a:latin typeface="Lato" panose="020F0302020204030203" pitchFamily="34" charset="77"/>
            </a:endParaRPr>
          </a:p>
        </p:txBody>
      </p:sp>
      <p:pic>
        <p:nvPicPr>
          <p:cNvPr id="1026" name="Bild 1">
            <a:extLst>
              <a:ext uri="{FF2B5EF4-FFF2-40B4-BE49-F238E27FC236}">
                <a16:creationId xmlns:a16="http://schemas.microsoft.com/office/drawing/2014/main" id="{9B820C52-F4AB-A096-AB55-C35B3016FA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713" y="1340821"/>
            <a:ext cx="2409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F9C84CEB-4CE9-C2D2-738C-3EBCC386DACB}"/>
            </a:ext>
          </a:extLst>
        </p:cNvPr>
        <p:cNvGrpSpPr/>
        <p:nvPr/>
      </p:nvGrpSpPr>
      <p:grpSpPr>
        <a:xfrm>
          <a:off x="0" y="0"/>
          <a:ext cx="0" cy="0"/>
          <a:chOff x="0" y="0"/>
          <a:chExt cx="0" cy="0"/>
        </a:xfrm>
      </p:grpSpPr>
      <p:sp>
        <p:nvSpPr>
          <p:cNvPr id="140" name="Google Shape;140;p2">
            <a:extLst>
              <a:ext uri="{FF2B5EF4-FFF2-40B4-BE49-F238E27FC236}">
                <a16:creationId xmlns:a16="http://schemas.microsoft.com/office/drawing/2014/main" id="{0190E802-4FCD-169C-D784-F44781000832}"/>
              </a:ext>
            </a:extLst>
          </p:cNvPr>
          <p:cNvSpPr txBox="1">
            <a:spLocks noGrp="1"/>
          </p:cNvSpPr>
          <p:nvPr>
            <p:ph type="body" idx="1"/>
          </p:nvPr>
        </p:nvSpPr>
        <p:spPr>
          <a:xfrm>
            <a:off x="337931" y="323850"/>
            <a:ext cx="11509512" cy="434433"/>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SzPts val="1400"/>
              <a:buNone/>
            </a:pPr>
            <a:r>
              <a:rPr lang="en-US" dirty="0"/>
              <a:t>Search string</a:t>
            </a:r>
            <a:endParaRPr dirty="0"/>
          </a:p>
        </p:txBody>
      </p:sp>
      <p:sp>
        <p:nvSpPr>
          <p:cNvPr id="2" name="Textfeld 1">
            <a:extLst>
              <a:ext uri="{FF2B5EF4-FFF2-40B4-BE49-F238E27FC236}">
                <a16:creationId xmlns:a16="http://schemas.microsoft.com/office/drawing/2014/main" id="{63058DED-C310-01D7-01BC-8586E8AE40D4}"/>
              </a:ext>
            </a:extLst>
          </p:cNvPr>
          <p:cNvSpPr txBox="1"/>
          <p:nvPr/>
        </p:nvSpPr>
        <p:spPr>
          <a:xfrm>
            <a:off x="1890169" y="1595597"/>
            <a:ext cx="8683732" cy="2554545"/>
          </a:xfrm>
          <a:prstGeom prst="rect">
            <a:avLst/>
          </a:prstGeom>
          <a:noFill/>
        </p:spPr>
        <p:txBody>
          <a:bodyPr wrap="square" rtlCol="0">
            <a:spAutoFit/>
          </a:bodyPr>
          <a:lstStyle/>
          <a:p>
            <a:pPr algn="l"/>
            <a:r>
              <a:rPr lang="en-US" sz="2000" b="0" i="0" u="none" strike="noStrike" baseline="0" dirty="0">
                <a:latin typeface="LMSans10-Regular"/>
              </a:rPr>
              <a:t>( "climate change" OR "global warming" OR "pollution" ) AND </a:t>
            </a:r>
          </a:p>
          <a:p>
            <a:pPr algn="l"/>
            <a:r>
              <a:rPr lang="en-US" sz="2000" b="0" i="0" u="none" strike="noStrike" baseline="0" dirty="0">
                <a:latin typeface="LMSans10-Regular"/>
              </a:rPr>
              <a:t>("human" OR "anthropogenic" ) AND </a:t>
            </a:r>
          </a:p>
          <a:p>
            <a:pPr algn="l"/>
            <a:r>
              <a:rPr lang="en-US" sz="2000" b="0" i="0" u="none" strike="noStrike" baseline="0" dirty="0">
                <a:latin typeface="LMSans10-Regular"/>
              </a:rPr>
              <a:t>( "disaster" OR "heat wave" OR "heatwave" OR "hurricane" OR "wildfire" OR "flood" OR "drought" OR "storm" OR "heavy rain" OR "catastrophe" OR "cyclone" ) AND </a:t>
            </a:r>
          </a:p>
          <a:p>
            <a:pPr algn="l"/>
            <a:r>
              <a:rPr lang="en-US" sz="2000" b="0" i="0" u="none" strike="noStrike" baseline="0" dirty="0">
                <a:latin typeface="LMSans10-Regular"/>
              </a:rPr>
              <a:t>("dissatisfaction" OR "hospitalization" OR "cardiovascular" OR "respiratory" OR "mental health" OR "</a:t>
            </a:r>
            <a:r>
              <a:rPr lang="en-US" sz="2000" b="0" i="0" u="none" strike="noStrike" baseline="0" dirty="0" err="1">
                <a:latin typeface="LMSans10-Regular"/>
              </a:rPr>
              <a:t>ncd</a:t>
            </a:r>
            <a:r>
              <a:rPr lang="en-US" sz="2000" b="0" i="0" u="none" strike="noStrike" baseline="0" dirty="0">
                <a:latin typeface="LMSans10-Regular"/>
              </a:rPr>
              <a:t>" OR "non-communicable" OR "psychological" OR "depression" OR "stress" OR "anxiety")</a:t>
            </a:r>
            <a:endParaRPr lang="de-DE" sz="1600" dirty="0"/>
          </a:p>
        </p:txBody>
      </p:sp>
    </p:spTree>
    <p:extLst>
      <p:ext uri="{BB962C8B-B14F-4D97-AF65-F5344CB8AC3E}">
        <p14:creationId xmlns:p14="http://schemas.microsoft.com/office/powerpoint/2010/main" val="354968297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Cover Slid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MOUNTADAPT PPT">
      <a:dk1>
        <a:srgbClr val="FFC21E"/>
      </a:dk1>
      <a:lt1>
        <a:srgbClr val="65BC47"/>
      </a:lt1>
      <a:dk2>
        <a:srgbClr val="414DA1"/>
      </a:dk2>
      <a:lt2>
        <a:srgbClr val="F7961D"/>
      </a:lt2>
      <a:accent1>
        <a:srgbClr val="96CB68"/>
      </a:accent1>
      <a:accent2>
        <a:srgbClr val="6CC8C2"/>
      </a:accent2>
      <a:accent3>
        <a:srgbClr val="173257"/>
      </a:accent3>
      <a:accent4>
        <a:srgbClr val="00ABE9"/>
      </a:accent4>
      <a:accent5>
        <a:srgbClr val="3E5E71"/>
      </a:accent5>
      <a:accent6>
        <a:srgbClr val="3F3F3F"/>
      </a:accent6>
      <a:hlink>
        <a:srgbClr val="4BA6D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f6b779f-3aca-4a59-8f22-c4c9c6080031">
      <Terms xmlns="http://schemas.microsoft.com/office/infopath/2007/PartnerControls"/>
    </lcf76f155ced4ddcb4097134ff3c332f>
    <TaxCatchAll xmlns="165f87a8-dedc-4017-a10b-356c8bf718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548891DF28BF4493CDF8D23963EE3D" ma:contentTypeVersion="18" ma:contentTypeDescription="Create a new document." ma:contentTypeScope="" ma:versionID="cc419fbc07b8b98541f5a3b5760a1f34">
  <xsd:schema xmlns:xsd="http://www.w3.org/2001/XMLSchema" xmlns:xs="http://www.w3.org/2001/XMLSchema" xmlns:p="http://schemas.microsoft.com/office/2006/metadata/properties" xmlns:ns2="ef6b779f-3aca-4a59-8f22-c4c9c6080031" xmlns:ns3="165f87a8-dedc-4017-a10b-356c8bf718a3" targetNamespace="http://schemas.microsoft.com/office/2006/metadata/properties" ma:root="true" ma:fieldsID="9f6f456eb7cb757fcdc4afc1a9b0f294" ns2:_="" ns3:_="">
    <xsd:import namespace="ef6b779f-3aca-4a59-8f22-c4c9c6080031"/>
    <xsd:import namespace="165f87a8-dedc-4017-a10b-356c8bf718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b779f-3aca-4a59-8f22-c4c9c60800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cb12b0e-00a5-4551-8a19-a15de1741b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5f87a8-dedc-4017-a10b-356c8bf718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c239fa3-8930-4351-aece-32632b422105}" ma:internalName="TaxCatchAll" ma:showField="CatchAllData" ma:web="165f87a8-dedc-4017-a10b-356c8bf718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593D61-47D6-475E-954E-3E00AA75CC04}">
  <ds:schemaRefs>
    <ds:schemaRef ds:uri="http://schemas.microsoft.com/sharepoint/v3/contenttype/forms"/>
  </ds:schemaRefs>
</ds:datastoreItem>
</file>

<file path=customXml/itemProps2.xml><?xml version="1.0" encoding="utf-8"?>
<ds:datastoreItem xmlns:ds="http://schemas.openxmlformats.org/officeDocument/2006/customXml" ds:itemID="{8A49EA78-94D6-4A9C-9E49-F64E46C6C489}">
  <ds:schemaRefs>
    <ds:schemaRef ds:uri="565697ed-b538-4001-be61-aae8ca21b09f"/>
    <ds:schemaRef ds:uri="5cafee12-5ea1-43a3-8304-f36ffc9ff9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CC2E98-5A24-4A7C-ADE1-32B2B7FA3B1F}"/>
</file>

<file path=docProps/app.xml><?xml version="1.0" encoding="utf-8"?>
<Properties xmlns="http://schemas.openxmlformats.org/officeDocument/2006/extended-properties" xmlns:vt="http://schemas.openxmlformats.org/officeDocument/2006/docPropsVTypes">
  <Template/>
  <TotalTime>0</TotalTime>
  <Words>1409</Words>
  <Application>Microsoft Office PowerPoint</Application>
  <PresentationFormat>Breitbild</PresentationFormat>
  <Paragraphs>164</Paragraphs>
  <Slides>11</Slides>
  <Notes>9</Notes>
  <HiddenSlides>1</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11</vt:i4>
      </vt:variant>
    </vt:vector>
  </HeadingPairs>
  <TitlesOfParts>
    <vt:vector size="21" baseType="lpstr">
      <vt:lpstr>Lato</vt:lpstr>
      <vt:lpstr>LMSans10-Regular</vt:lpstr>
      <vt:lpstr>Wingdings</vt:lpstr>
      <vt:lpstr>Open Sans Light</vt:lpstr>
      <vt:lpstr>Oswald Medium</vt:lpstr>
      <vt:lpstr>Oswald</vt:lpstr>
      <vt:lpstr>Arial</vt:lpstr>
      <vt:lpstr>Calibri</vt:lpstr>
      <vt:lpstr>Cover Slide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aurelie peters</dc:creator>
  <cp:lastModifiedBy>Prasanta Kumar Roy</cp:lastModifiedBy>
  <cp:revision>50</cp:revision>
  <dcterms:created xsi:type="dcterms:W3CDTF">2024-06-13T09:26:01Z</dcterms:created>
  <dcterms:modified xsi:type="dcterms:W3CDTF">2025-02-10T09:15:23Z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0x01010040548891DF28BF4493CDF8D23963EE3D</vt:lpwstr>
  </property>
  <property fmtid="{D5CDD505-2E9C-101B-9397-08002B2CF9AE}" pid="3" name="MediaServiceImageTags">
    <vt:lpwstr/>
  </property>
  <property fmtid="{D5CDD505-2E9C-101B-9397-08002B2CF9AE}" pid="4" name="MSIP_Label_8fd2079b-6d85-4185-8122-5cca51dad164_Enabled">
    <vt:lpwstr>true</vt:lpwstr>
  </property>
  <property fmtid="{D5CDD505-2E9C-101B-9397-08002B2CF9AE}" pid="5" name="MSIP_Label_8fd2079b-6d85-4185-8122-5cca51dad164_SetDate">
    <vt:lpwstr>2024-11-06T10:40:11Z</vt:lpwstr>
  </property>
  <property fmtid="{D5CDD505-2E9C-101B-9397-08002B2CF9AE}" pid="6" name="MSIP_Label_8fd2079b-6d85-4185-8122-5cca51dad164_Method">
    <vt:lpwstr>Standard</vt:lpwstr>
  </property>
  <property fmtid="{D5CDD505-2E9C-101B-9397-08002B2CF9AE}" pid="7" name="MSIP_Label_8fd2079b-6d85-4185-8122-5cca51dad164_Name">
    <vt:lpwstr>Öffentlich</vt:lpwstr>
  </property>
  <property fmtid="{D5CDD505-2E9C-101B-9397-08002B2CF9AE}" pid="8" name="MSIP_Label_8fd2079b-6d85-4185-8122-5cca51dad164_SiteId">
    <vt:lpwstr>5832f73f-b0fa-45a0-80d9-7e32bd7fa822</vt:lpwstr>
  </property>
  <property fmtid="{D5CDD505-2E9C-101B-9397-08002B2CF9AE}" pid="9" name="MSIP_Label_8fd2079b-6d85-4185-8122-5cca51dad164_ActionId">
    <vt:lpwstr>94ae4ade-bfc0-4fc0-960c-2f280d628654</vt:lpwstr>
  </property>
  <property fmtid="{D5CDD505-2E9C-101B-9397-08002B2CF9AE}" pid="10" name="MSIP_Label_8fd2079b-6d85-4185-8122-5cca51dad164_ContentBits">
    <vt:lpwstr>0</vt:lpwstr>
  </property>
</Properties>
</file>