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1.jpg" ContentType="image/jpe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9" r:id="rId2"/>
  </p:sldMasterIdLst>
  <p:notesMasterIdLst>
    <p:notesMasterId r:id="rId28"/>
  </p:notesMasterIdLst>
  <p:sldIdLst>
    <p:sldId id="2141411468" r:id="rId3"/>
    <p:sldId id="2147473794" r:id="rId4"/>
    <p:sldId id="2147473796" r:id="rId5"/>
    <p:sldId id="2147473797" r:id="rId6"/>
    <p:sldId id="2147473798" r:id="rId7"/>
    <p:sldId id="2147473800" r:id="rId8"/>
    <p:sldId id="2147473801" r:id="rId9"/>
    <p:sldId id="2147473802" r:id="rId10"/>
    <p:sldId id="2147473803" r:id="rId11"/>
    <p:sldId id="2147473806" r:id="rId12"/>
    <p:sldId id="2147473804" r:id="rId13"/>
    <p:sldId id="2147473807" r:id="rId14"/>
    <p:sldId id="2147473808" r:id="rId15"/>
    <p:sldId id="2147473811" r:id="rId16"/>
    <p:sldId id="2147473786" r:id="rId17"/>
    <p:sldId id="2147473817" r:id="rId18"/>
    <p:sldId id="2147473818" r:id="rId19"/>
    <p:sldId id="2147473819" r:id="rId20"/>
    <p:sldId id="2147473793" r:id="rId21"/>
    <p:sldId id="2147473812" r:id="rId22"/>
    <p:sldId id="2147473813" r:id="rId23"/>
    <p:sldId id="2147473814" r:id="rId24"/>
    <p:sldId id="2147473815" r:id="rId25"/>
    <p:sldId id="2147473816" r:id="rId26"/>
    <p:sldId id="21474737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4F4A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16" autoAdjust="0"/>
    <p:restoredTop sz="77941" autoAdjust="0"/>
  </p:normalViewPr>
  <p:slideViewPr>
    <p:cSldViewPr snapToGrid="0">
      <p:cViewPr varScale="1">
        <p:scale>
          <a:sx n="89" d="100"/>
          <a:sy n="89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30240-63A8-4A9B-86AF-A6C4DA50686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7D5BF4-10E5-4D17-9487-74FDB0B7E232}">
      <dgm:prSet custT="1"/>
      <dgm:spPr/>
      <dgm:t>
        <a:bodyPr/>
        <a:lstStyle/>
        <a:p>
          <a:r>
            <a:rPr lang="en-US" sz="2000" dirty="0">
              <a:latin typeface="Avenir Next LT Pro" panose="020B0504020202020204" pitchFamily="34" charset="0"/>
            </a:rPr>
            <a:t>The three warmest years have all occurred since 2020</a:t>
          </a:r>
        </a:p>
      </dgm:t>
    </dgm:pt>
    <dgm:pt modelId="{16BCC6B6-70F1-4D73-9A0F-9255305E8370}" type="parTrans" cxnId="{B2FC29A1-40E5-4F5C-AD6B-CA82D7E47BE2}">
      <dgm:prSet/>
      <dgm:spPr/>
      <dgm:t>
        <a:bodyPr/>
        <a:lstStyle/>
        <a:p>
          <a:endParaRPr lang="en-US"/>
        </a:p>
      </dgm:t>
    </dgm:pt>
    <dgm:pt modelId="{C97E754B-B6F5-4EE0-9024-733DC38FF2D9}" type="sibTrans" cxnId="{B2FC29A1-40E5-4F5C-AD6B-CA82D7E47BE2}">
      <dgm:prSet/>
      <dgm:spPr/>
      <dgm:t>
        <a:bodyPr/>
        <a:lstStyle/>
        <a:p>
          <a:endParaRPr lang="en-US"/>
        </a:p>
      </dgm:t>
    </dgm:pt>
    <dgm:pt modelId="{335B61B5-0562-4BD2-94AA-311E885185D9}">
      <dgm:prSet custT="1"/>
      <dgm:spPr/>
      <dgm:t>
        <a:bodyPr/>
        <a:lstStyle/>
        <a:p>
          <a:r>
            <a:rPr lang="en-US" sz="2000" dirty="0">
              <a:latin typeface="Avenir Next LT Pro" panose="020B0504020202020204" pitchFamily="34" charset="0"/>
            </a:rPr>
            <a:t>2023 reached a record number of days with ‘extreme heat stress’ </a:t>
          </a:r>
        </a:p>
      </dgm:t>
    </dgm:pt>
    <dgm:pt modelId="{F4184582-1E4F-4876-BB8A-BDBE5723987D}" type="parTrans" cxnId="{5E6C2991-C87E-4C6F-B47B-40DEE4972A35}">
      <dgm:prSet/>
      <dgm:spPr/>
      <dgm:t>
        <a:bodyPr/>
        <a:lstStyle/>
        <a:p>
          <a:endParaRPr lang="en-US"/>
        </a:p>
      </dgm:t>
    </dgm:pt>
    <dgm:pt modelId="{D5999945-A13A-490A-A115-FBA36A8B793B}" type="sibTrans" cxnId="{5E6C2991-C87E-4C6F-B47B-40DEE4972A35}">
      <dgm:prSet/>
      <dgm:spPr/>
      <dgm:t>
        <a:bodyPr/>
        <a:lstStyle/>
        <a:p>
          <a:endParaRPr lang="en-US"/>
        </a:p>
      </dgm:t>
    </dgm:pt>
    <dgm:pt modelId="{745318BC-33D8-491F-8B39-2F3E9AC9F84F}">
      <dgm:prSet custT="1"/>
      <dgm:spPr/>
      <dgm:t>
        <a:bodyPr/>
        <a:lstStyle/>
        <a:p>
          <a:endParaRPr lang="en-US" sz="2000" dirty="0"/>
        </a:p>
        <a:p>
          <a:r>
            <a:rPr lang="en-US" sz="2000" dirty="0">
              <a:latin typeface="Avenir Next LT Pro" panose="020B0504020202020204" pitchFamily="34" charset="0"/>
            </a:rPr>
            <a:t>19 of the 23 most severe heatwaves in Europe since 1950 occurred since 2000, and four in the last three years</a:t>
          </a:r>
        </a:p>
        <a:p>
          <a:endParaRPr lang="en-US" sz="2000" dirty="0"/>
        </a:p>
      </dgm:t>
    </dgm:pt>
    <dgm:pt modelId="{F5BA9785-195C-4039-B8AC-63748A9D5FE4}" type="parTrans" cxnId="{41835DC4-9051-4330-83CA-5C3877BB2E56}">
      <dgm:prSet/>
      <dgm:spPr/>
      <dgm:t>
        <a:bodyPr/>
        <a:lstStyle/>
        <a:p>
          <a:endParaRPr lang="en-US"/>
        </a:p>
      </dgm:t>
    </dgm:pt>
    <dgm:pt modelId="{E67607A9-2D7E-45B6-A1F0-E71786673AB1}" type="sibTrans" cxnId="{41835DC4-9051-4330-83CA-5C3877BB2E56}">
      <dgm:prSet/>
      <dgm:spPr/>
      <dgm:t>
        <a:bodyPr/>
        <a:lstStyle/>
        <a:p>
          <a:endParaRPr lang="en-US"/>
        </a:p>
      </dgm:t>
    </dgm:pt>
    <dgm:pt modelId="{39CF094D-E59F-44D6-9D02-9E6B113C80F5}">
      <dgm:prSet custT="1"/>
      <dgm:spPr/>
      <dgm:t>
        <a:bodyPr/>
        <a:lstStyle/>
        <a:p>
          <a:r>
            <a:rPr lang="en-US" sz="2000" dirty="0">
              <a:latin typeface="Avenir Next LT Pro" panose="020B0504020202020204" pitchFamily="34" charset="0"/>
            </a:rPr>
            <a:t>Person-days of heatwave exposure increased by 97% in the last decade</a:t>
          </a:r>
        </a:p>
      </dgm:t>
    </dgm:pt>
    <dgm:pt modelId="{9048A767-88C6-4856-B84D-7E4FE5B2FAC8}" type="parTrans" cxnId="{B473B4F5-0A19-4334-924D-7CFA1A1189EA}">
      <dgm:prSet/>
      <dgm:spPr/>
      <dgm:t>
        <a:bodyPr/>
        <a:lstStyle/>
        <a:p>
          <a:endParaRPr lang="en-US"/>
        </a:p>
      </dgm:t>
    </dgm:pt>
    <dgm:pt modelId="{2F451488-5646-4CA9-A67D-CA0BCD1227B6}" type="sibTrans" cxnId="{B473B4F5-0A19-4334-924D-7CFA1A1189EA}">
      <dgm:prSet/>
      <dgm:spPr/>
      <dgm:t>
        <a:bodyPr/>
        <a:lstStyle/>
        <a:p>
          <a:endParaRPr lang="en-US"/>
        </a:p>
      </dgm:t>
    </dgm:pt>
    <dgm:pt modelId="{9A79578A-4D45-4776-96D9-37CC5C1EF408}">
      <dgm:prSet custT="1"/>
      <dgm:spPr/>
      <dgm:t>
        <a:bodyPr/>
        <a:lstStyle/>
        <a:p>
          <a:r>
            <a:rPr lang="en-US" sz="2000" dirty="0">
              <a:latin typeface="Avenir Next LT Pro" panose="020B0504020202020204" pitchFamily="34" charset="0"/>
            </a:rPr>
            <a:t>Heat-related deaths increased on average to 17.2 per 100,000 inhabitants in the last decade</a:t>
          </a:r>
        </a:p>
      </dgm:t>
    </dgm:pt>
    <dgm:pt modelId="{BC7CD1C4-3D4C-4E1E-B558-0530F102B444}" type="parTrans" cxnId="{1A462D33-2B24-4497-A21D-EB258BFBBE24}">
      <dgm:prSet/>
      <dgm:spPr/>
      <dgm:t>
        <a:bodyPr/>
        <a:lstStyle/>
        <a:p>
          <a:endParaRPr lang="en-US"/>
        </a:p>
      </dgm:t>
    </dgm:pt>
    <dgm:pt modelId="{E35C6DB0-9AF2-478E-BA79-FE386CB7CA11}" type="sibTrans" cxnId="{1A462D33-2B24-4497-A21D-EB258BFBBE24}">
      <dgm:prSet/>
      <dgm:spPr/>
      <dgm:t>
        <a:bodyPr/>
        <a:lstStyle/>
        <a:p>
          <a:endParaRPr lang="en-US"/>
        </a:p>
      </dgm:t>
    </dgm:pt>
    <dgm:pt modelId="{32C63B59-5222-459B-A270-2D61E4AFE602}">
      <dgm:prSet custT="1"/>
      <dgm:spPr/>
      <dgm:t>
        <a:bodyPr/>
        <a:lstStyle/>
        <a:p>
          <a:endParaRPr lang="en-US" sz="2000" dirty="0"/>
        </a:p>
      </dgm:t>
    </dgm:pt>
    <dgm:pt modelId="{8066D3F5-018D-411E-BE5B-33FA8A436747}" type="parTrans" cxnId="{F5FE280A-DCB3-49F1-9CC8-31E4C5E89ADF}">
      <dgm:prSet/>
      <dgm:spPr/>
      <dgm:t>
        <a:bodyPr/>
        <a:lstStyle/>
        <a:p>
          <a:endParaRPr lang="en-US"/>
        </a:p>
      </dgm:t>
    </dgm:pt>
    <dgm:pt modelId="{CB17F1AC-7C0F-4DA4-B9E6-C5742A8B445C}" type="sibTrans" cxnId="{F5FE280A-DCB3-49F1-9CC8-31E4C5E89ADF}">
      <dgm:prSet/>
      <dgm:spPr/>
      <dgm:t>
        <a:bodyPr/>
        <a:lstStyle/>
        <a:p>
          <a:endParaRPr lang="en-US"/>
        </a:p>
      </dgm:t>
    </dgm:pt>
    <dgm:pt modelId="{D55D9FD9-CCD3-4FE3-8E08-3901A6AA4B17}" type="pres">
      <dgm:prSet presAssocID="{EA830240-63A8-4A9B-86AF-A6C4DA50686E}" presName="Name0" presStyleCnt="0">
        <dgm:presLayoutVars>
          <dgm:dir/>
          <dgm:resizeHandles val="exact"/>
        </dgm:presLayoutVars>
      </dgm:prSet>
      <dgm:spPr/>
    </dgm:pt>
    <dgm:pt modelId="{A40266E9-895B-48F3-9F2C-E974A45C090E}" type="pres">
      <dgm:prSet presAssocID="{9D7D5BF4-10E5-4D17-9487-74FDB0B7E232}" presName="node" presStyleLbl="node1" presStyleIdx="0" presStyleCnt="6">
        <dgm:presLayoutVars>
          <dgm:bulletEnabled val="1"/>
        </dgm:presLayoutVars>
      </dgm:prSet>
      <dgm:spPr/>
    </dgm:pt>
    <dgm:pt modelId="{C7D5CBC7-9C78-4887-AC0E-1C29CE8D4212}" type="pres">
      <dgm:prSet presAssocID="{C97E754B-B6F5-4EE0-9024-733DC38FF2D9}" presName="sibTrans" presStyleLbl="sibTrans1D1" presStyleIdx="0" presStyleCnt="5"/>
      <dgm:spPr/>
    </dgm:pt>
    <dgm:pt modelId="{89E0DE86-0365-4CC8-88F3-0B4F82BFAC71}" type="pres">
      <dgm:prSet presAssocID="{C97E754B-B6F5-4EE0-9024-733DC38FF2D9}" presName="connectorText" presStyleLbl="sibTrans1D1" presStyleIdx="0" presStyleCnt="5"/>
      <dgm:spPr/>
    </dgm:pt>
    <dgm:pt modelId="{3A52BDF9-A003-4E47-8065-A7CF6E7F0EBE}" type="pres">
      <dgm:prSet presAssocID="{335B61B5-0562-4BD2-94AA-311E885185D9}" presName="node" presStyleLbl="node1" presStyleIdx="1" presStyleCnt="6">
        <dgm:presLayoutVars>
          <dgm:bulletEnabled val="1"/>
        </dgm:presLayoutVars>
      </dgm:prSet>
      <dgm:spPr/>
    </dgm:pt>
    <dgm:pt modelId="{EC14F070-43B8-42BB-AF25-AD64D8FC6193}" type="pres">
      <dgm:prSet presAssocID="{D5999945-A13A-490A-A115-FBA36A8B793B}" presName="sibTrans" presStyleLbl="sibTrans1D1" presStyleIdx="1" presStyleCnt="5"/>
      <dgm:spPr/>
    </dgm:pt>
    <dgm:pt modelId="{BECFCF87-1D37-44D5-BA13-FE5D7798EAA2}" type="pres">
      <dgm:prSet presAssocID="{D5999945-A13A-490A-A115-FBA36A8B793B}" presName="connectorText" presStyleLbl="sibTrans1D1" presStyleIdx="1" presStyleCnt="5"/>
      <dgm:spPr/>
    </dgm:pt>
    <dgm:pt modelId="{8FC49851-639A-49FB-914E-80DA44F7396D}" type="pres">
      <dgm:prSet presAssocID="{745318BC-33D8-491F-8B39-2F3E9AC9F84F}" presName="node" presStyleLbl="node1" presStyleIdx="2" presStyleCnt="6">
        <dgm:presLayoutVars>
          <dgm:bulletEnabled val="1"/>
        </dgm:presLayoutVars>
      </dgm:prSet>
      <dgm:spPr/>
    </dgm:pt>
    <dgm:pt modelId="{3364D25E-AAA1-4E82-A594-E626D06D74E3}" type="pres">
      <dgm:prSet presAssocID="{E67607A9-2D7E-45B6-A1F0-E71786673AB1}" presName="sibTrans" presStyleLbl="sibTrans1D1" presStyleIdx="2" presStyleCnt="5"/>
      <dgm:spPr/>
    </dgm:pt>
    <dgm:pt modelId="{966970A8-0319-4853-A1F5-502185D0E49E}" type="pres">
      <dgm:prSet presAssocID="{E67607A9-2D7E-45B6-A1F0-E71786673AB1}" presName="connectorText" presStyleLbl="sibTrans1D1" presStyleIdx="2" presStyleCnt="5"/>
      <dgm:spPr/>
    </dgm:pt>
    <dgm:pt modelId="{F925FCF7-9E00-42CE-BEFF-715241A424D1}" type="pres">
      <dgm:prSet presAssocID="{39CF094D-E59F-44D6-9D02-9E6B113C80F5}" presName="node" presStyleLbl="node1" presStyleIdx="3" presStyleCnt="6">
        <dgm:presLayoutVars>
          <dgm:bulletEnabled val="1"/>
        </dgm:presLayoutVars>
      </dgm:prSet>
      <dgm:spPr/>
    </dgm:pt>
    <dgm:pt modelId="{8EA4213E-4B25-4861-95CA-6F3228E678B2}" type="pres">
      <dgm:prSet presAssocID="{2F451488-5646-4CA9-A67D-CA0BCD1227B6}" presName="sibTrans" presStyleLbl="sibTrans1D1" presStyleIdx="3" presStyleCnt="5"/>
      <dgm:spPr/>
    </dgm:pt>
    <dgm:pt modelId="{E344759A-1254-4707-93DB-FA45DCFA5012}" type="pres">
      <dgm:prSet presAssocID="{2F451488-5646-4CA9-A67D-CA0BCD1227B6}" presName="connectorText" presStyleLbl="sibTrans1D1" presStyleIdx="3" presStyleCnt="5"/>
      <dgm:spPr/>
    </dgm:pt>
    <dgm:pt modelId="{1AC0CDD0-3B84-4758-AB23-9C9801471A88}" type="pres">
      <dgm:prSet presAssocID="{9A79578A-4D45-4776-96D9-37CC5C1EF408}" presName="node" presStyleLbl="node1" presStyleIdx="4" presStyleCnt="6">
        <dgm:presLayoutVars>
          <dgm:bulletEnabled val="1"/>
        </dgm:presLayoutVars>
      </dgm:prSet>
      <dgm:spPr/>
    </dgm:pt>
    <dgm:pt modelId="{451D1925-254B-475E-B64A-3AB1DA06AC30}" type="pres">
      <dgm:prSet presAssocID="{E35C6DB0-9AF2-478E-BA79-FE386CB7CA11}" presName="sibTrans" presStyleLbl="sibTrans1D1" presStyleIdx="4" presStyleCnt="5"/>
      <dgm:spPr/>
    </dgm:pt>
    <dgm:pt modelId="{8048AD4F-956E-4DE0-AE47-0DD0F8A309AD}" type="pres">
      <dgm:prSet presAssocID="{E35C6DB0-9AF2-478E-BA79-FE386CB7CA11}" presName="connectorText" presStyleLbl="sibTrans1D1" presStyleIdx="4" presStyleCnt="5"/>
      <dgm:spPr/>
    </dgm:pt>
    <dgm:pt modelId="{7E937C46-414A-4026-A70B-6B8DA7FB08B4}" type="pres">
      <dgm:prSet presAssocID="{32C63B59-5222-459B-A270-2D61E4AFE602}" presName="node" presStyleLbl="node1" presStyleIdx="5" presStyleCnt="6">
        <dgm:presLayoutVars>
          <dgm:bulletEnabled val="1"/>
        </dgm:presLayoutVars>
      </dgm:prSet>
      <dgm:spPr/>
    </dgm:pt>
  </dgm:ptLst>
  <dgm:cxnLst>
    <dgm:cxn modelId="{37948007-D437-48C0-992B-FEAB06F997D8}" type="presOf" srcId="{745318BC-33D8-491F-8B39-2F3E9AC9F84F}" destId="{8FC49851-639A-49FB-914E-80DA44F7396D}" srcOrd="0" destOrd="0" presId="urn:microsoft.com/office/officeart/2016/7/layout/RepeatingBendingProcessNew"/>
    <dgm:cxn modelId="{5730ED08-AF7E-4367-A2E6-5A8249D0A50D}" type="presOf" srcId="{E67607A9-2D7E-45B6-A1F0-E71786673AB1}" destId="{3364D25E-AAA1-4E82-A594-E626D06D74E3}" srcOrd="0" destOrd="0" presId="urn:microsoft.com/office/officeart/2016/7/layout/RepeatingBendingProcessNew"/>
    <dgm:cxn modelId="{F5FE280A-DCB3-49F1-9CC8-31E4C5E89ADF}" srcId="{EA830240-63A8-4A9B-86AF-A6C4DA50686E}" destId="{32C63B59-5222-459B-A270-2D61E4AFE602}" srcOrd="5" destOrd="0" parTransId="{8066D3F5-018D-411E-BE5B-33FA8A436747}" sibTransId="{CB17F1AC-7C0F-4DA4-B9E6-C5742A8B445C}"/>
    <dgm:cxn modelId="{8A210731-E6EA-4AE3-A301-1A84D742ECBF}" type="presOf" srcId="{32C63B59-5222-459B-A270-2D61E4AFE602}" destId="{7E937C46-414A-4026-A70B-6B8DA7FB08B4}" srcOrd="0" destOrd="0" presId="urn:microsoft.com/office/officeart/2016/7/layout/RepeatingBendingProcessNew"/>
    <dgm:cxn modelId="{1A462D33-2B24-4497-A21D-EB258BFBBE24}" srcId="{EA830240-63A8-4A9B-86AF-A6C4DA50686E}" destId="{9A79578A-4D45-4776-96D9-37CC5C1EF408}" srcOrd="4" destOrd="0" parTransId="{BC7CD1C4-3D4C-4E1E-B558-0530F102B444}" sibTransId="{E35C6DB0-9AF2-478E-BA79-FE386CB7CA11}"/>
    <dgm:cxn modelId="{0C99BB69-3CC3-4001-90AB-B969CD269A8F}" type="presOf" srcId="{9D7D5BF4-10E5-4D17-9487-74FDB0B7E232}" destId="{A40266E9-895B-48F3-9F2C-E974A45C090E}" srcOrd="0" destOrd="0" presId="urn:microsoft.com/office/officeart/2016/7/layout/RepeatingBendingProcessNew"/>
    <dgm:cxn modelId="{F9E89B4A-0A81-4ACD-A467-F26E57B48101}" type="presOf" srcId="{EA830240-63A8-4A9B-86AF-A6C4DA50686E}" destId="{D55D9FD9-CCD3-4FE3-8E08-3901A6AA4B17}" srcOrd="0" destOrd="0" presId="urn:microsoft.com/office/officeart/2016/7/layout/RepeatingBendingProcessNew"/>
    <dgm:cxn modelId="{346E1B6F-2942-4D9E-B853-C55BB23E8E23}" type="presOf" srcId="{C97E754B-B6F5-4EE0-9024-733DC38FF2D9}" destId="{C7D5CBC7-9C78-4887-AC0E-1C29CE8D4212}" srcOrd="0" destOrd="0" presId="urn:microsoft.com/office/officeart/2016/7/layout/RepeatingBendingProcessNew"/>
    <dgm:cxn modelId="{405B7A6F-1656-43B1-8F5A-A2EB302F3850}" type="presOf" srcId="{D5999945-A13A-490A-A115-FBA36A8B793B}" destId="{BECFCF87-1D37-44D5-BA13-FE5D7798EAA2}" srcOrd="1" destOrd="0" presId="urn:microsoft.com/office/officeart/2016/7/layout/RepeatingBendingProcessNew"/>
    <dgm:cxn modelId="{4C2C9675-AD1C-4BA1-A450-CB9945A682AF}" type="presOf" srcId="{335B61B5-0562-4BD2-94AA-311E885185D9}" destId="{3A52BDF9-A003-4E47-8065-A7CF6E7F0EBE}" srcOrd="0" destOrd="0" presId="urn:microsoft.com/office/officeart/2016/7/layout/RepeatingBendingProcessNew"/>
    <dgm:cxn modelId="{9D64D77D-32C7-45AD-BE59-1794D4783D6C}" type="presOf" srcId="{E67607A9-2D7E-45B6-A1F0-E71786673AB1}" destId="{966970A8-0319-4853-A1F5-502185D0E49E}" srcOrd="1" destOrd="0" presId="urn:microsoft.com/office/officeart/2016/7/layout/RepeatingBendingProcessNew"/>
    <dgm:cxn modelId="{5E6C2991-C87E-4C6F-B47B-40DEE4972A35}" srcId="{EA830240-63A8-4A9B-86AF-A6C4DA50686E}" destId="{335B61B5-0562-4BD2-94AA-311E885185D9}" srcOrd="1" destOrd="0" parTransId="{F4184582-1E4F-4876-BB8A-BDBE5723987D}" sibTransId="{D5999945-A13A-490A-A115-FBA36A8B793B}"/>
    <dgm:cxn modelId="{CB752496-A0AE-4257-A691-86FDDBCCF38D}" type="presOf" srcId="{E35C6DB0-9AF2-478E-BA79-FE386CB7CA11}" destId="{451D1925-254B-475E-B64A-3AB1DA06AC30}" srcOrd="0" destOrd="0" presId="urn:microsoft.com/office/officeart/2016/7/layout/RepeatingBendingProcessNew"/>
    <dgm:cxn modelId="{B2FC29A1-40E5-4F5C-AD6B-CA82D7E47BE2}" srcId="{EA830240-63A8-4A9B-86AF-A6C4DA50686E}" destId="{9D7D5BF4-10E5-4D17-9487-74FDB0B7E232}" srcOrd="0" destOrd="0" parTransId="{16BCC6B6-70F1-4D73-9A0F-9255305E8370}" sibTransId="{C97E754B-B6F5-4EE0-9024-733DC38FF2D9}"/>
    <dgm:cxn modelId="{6316C7A7-C0D4-49E8-BB5F-F6DA32DF6A13}" type="presOf" srcId="{D5999945-A13A-490A-A115-FBA36A8B793B}" destId="{EC14F070-43B8-42BB-AF25-AD64D8FC6193}" srcOrd="0" destOrd="0" presId="urn:microsoft.com/office/officeart/2016/7/layout/RepeatingBendingProcessNew"/>
    <dgm:cxn modelId="{BFD268A8-1CCB-434E-9FFD-0FA7980EC3E9}" type="presOf" srcId="{E35C6DB0-9AF2-478E-BA79-FE386CB7CA11}" destId="{8048AD4F-956E-4DE0-AE47-0DD0F8A309AD}" srcOrd="1" destOrd="0" presId="urn:microsoft.com/office/officeart/2016/7/layout/RepeatingBendingProcessNew"/>
    <dgm:cxn modelId="{E6A014B1-5D1B-495B-8797-7D0EF06AE2F5}" type="presOf" srcId="{C97E754B-B6F5-4EE0-9024-733DC38FF2D9}" destId="{89E0DE86-0365-4CC8-88F3-0B4F82BFAC71}" srcOrd="1" destOrd="0" presId="urn:microsoft.com/office/officeart/2016/7/layout/RepeatingBendingProcessNew"/>
    <dgm:cxn modelId="{EA78D2B2-34A0-4B8C-A4BE-4CCAB708EE35}" type="presOf" srcId="{2F451488-5646-4CA9-A67D-CA0BCD1227B6}" destId="{8EA4213E-4B25-4861-95CA-6F3228E678B2}" srcOrd="0" destOrd="0" presId="urn:microsoft.com/office/officeart/2016/7/layout/RepeatingBendingProcessNew"/>
    <dgm:cxn modelId="{41835DC4-9051-4330-83CA-5C3877BB2E56}" srcId="{EA830240-63A8-4A9B-86AF-A6C4DA50686E}" destId="{745318BC-33D8-491F-8B39-2F3E9AC9F84F}" srcOrd="2" destOrd="0" parTransId="{F5BA9785-195C-4039-B8AC-63748A9D5FE4}" sibTransId="{E67607A9-2D7E-45B6-A1F0-E71786673AB1}"/>
    <dgm:cxn modelId="{B473B4F5-0A19-4334-924D-7CFA1A1189EA}" srcId="{EA830240-63A8-4A9B-86AF-A6C4DA50686E}" destId="{39CF094D-E59F-44D6-9D02-9E6B113C80F5}" srcOrd="3" destOrd="0" parTransId="{9048A767-88C6-4856-B84D-7E4FE5B2FAC8}" sibTransId="{2F451488-5646-4CA9-A67D-CA0BCD1227B6}"/>
    <dgm:cxn modelId="{88471DF7-4D02-407A-892C-CE463FD1C589}" type="presOf" srcId="{39CF094D-E59F-44D6-9D02-9E6B113C80F5}" destId="{F925FCF7-9E00-42CE-BEFF-715241A424D1}" srcOrd="0" destOrd="0" presId="urn:microsoft.com/office/officeart/2016/7/layout/RepeatingBendingProcessNew"/>
    <dgm:cxn modelId="{C22B70F7-D548-4B17-BCB7-5A9F262C8F95}" type="presOf" srcId="{9A79578A-4D45-4776-96D9-37CC5C1EF408}" destId="{1AC0CDD0-3B84-4758-AB23-9C9801471A88}" srcOrd="0" destOrd="0" presId="urn:microsoft.com/office/officeart/2016/7/layout/RepeatingBendingProcessNew"/>
    <dgm:cxn modelId="{B62186F8-60B3-4B4A-AA7B-9E3BF8DE0BAA}" type="presOf" srcId="{2F451488-5646-4CA9-A67D-CA0BCD1227B6}" destId="{E344759A-1254-4707-93DB-FA45DCFA5012}" srcOrd="1" destOrd="0" presId="urn:microsoft.com/office/officeart/2016/7/layout/RepeatingBendingProcessNew"/>
    <dgm:cxn modelId="{B3B60AA2-8C9D-4A60-9BA1-31089459644B}" type="presParOf" srcId="{D55D9FD9-CCD3-4FE3-8E08-3901A6AA4B17}" destId="{A40266E9-895B-48F3-9F2C-E974A45C090E}" srcOrd="0" destOrd="0" presId="urn:microsoft.com/office/officeart/2016/7/layout/RepeatingBendingProcessNew"/>
    <dgm:cxn modelId="{1F9A13E0-45D8-429B-AA63-8A5DC1B3FA90}" type="presParOf" srcId="{D55D9FD9-CCD3-4FE3-8E08-3901A6AA4B17}" destId="{C7D5CBC7-9C78-4887-AC0E-1C29CE8D4212}" srcOrd="1" destOrd="0" presId="urn:microsoft.com/office/officeart/2016/7/layout/RepeatingBendingProcessNew"/>
    <dgm:cxn modelId="{AC068208-609B-43B3-A039-181B4F304ED3}" type="presParOf" srcId="{C7D5CBC7-9C78-4887-AC0E-1C29CE8D4212}" destId="{89E0DE86-0365-4CC8-88F3-0B4F82BFAC71}" srcOrd="0" destOrd="0" presId="urn:microsoft.com/office/officeart/2016/7/layout/RepeatingBendingProcessNew"/>
    <dgm:cxn modelId="{6E0BAF16-66C3-4EA1-9EDF-4A737E003AE7}" type="presParOf" srcId="{D55D9FD9-CCD3-4FE3-8E08-3901A6AA4B17}" destId="{3A52BDF9-A003-4E47-8065-A7CF6E7F0EBE}" srcOrd="2" destOrd="0" presId="urn:microsoft.com/office/officeart/2016/7/layout/RepeatingBendingProcessNew"/>
    <dgm:cxn modelId="{20181754-BAB3-4F96-8EBE-F0DADDAFD5BC}" type="presParOf" srcId="{D55D9FD9-CCD3-4FE3-8E08-3901A6AA4B17}" destId="{EC14F070-43B8-42BB-AF25-AD64D8FC6193}" srcOrd="3" destOrd="0" presId="urn:microsoft.com/office/officeart/2016/7/layout/RepeatingBendingProcessNew"/>
    <dgm:cxn modelId="{71BD75A5-0C8E-43C7-94C4-3C0413D0D495}" type="presParOf" srcId="{EC14F070-43B8-42BB-AF25-AD64D8FC6193}" destId="{BECFCF87-1D37-44D5-BA13-FE5D7798EAA2}" srcOrd="0" destOrd="0" presId="urn:microsoft.com/office/officeart/2016/7/layout/RepeatingBendingProcessNew"/>
    <dgm:cxn modelId="{044077FE-A2A0-43C9-8D1B-E3B9AD0B525D}" type="presParOf" srcId="{D55D9FD9-CCD3-4FE3-8E08-3901A6AA4B17}" destId="{8FC49851-639A-49FB-914E-80DA44F7396D}" srcOrd="4" destOrd="0" presId="urn:microsoft.com/office/officeart/2016/7/layout/RepeatingBendingProcessNew"/>
    <dgm:cxn modelId="{849CCD9A-AC18-44F7-B287-EF3664887D92}" type="presParOf" srcId="{D55D9FD9-CCD3-4FE3-8E08-3901A6AA4B17}" destId="{3364D25E-AAA1-4E82-A594-E626D06D74E3}" srcOrd="5" destOrd="0" presId="urn:microsoft.com/office/officeart/2016/7/layout/RepeatingBendingProcessNew"/>
    <dgm:cxn modelId="{7EA843F8-744B-4DF2-8F3E-126F12B93FF4}" type="presParOf" srcId="{3364D25E-AAA1-4E82-A594-E626D06D74E3}" destId="{966970A8-0319-4853-A1F5-502185D0E49E}" srcOrd="0" destOrd="0" presId="urn:microsoft.com/office/officeart/2016/7/layout/RepeatingBendingProcessNew"/>
    <dgm:cxn modelId="{ACF03695-7E42-4E78-8116-CDA5386310F5}" type="presParOf" srcId="{D55D9FD9-CCD3-4FE3-8E08-3901A6AA4B17}" destId="{F925FCF7-9E00-42CE-BEFF-715241A424D1}" srcOrd="6" destOrd="0" presId="urn:microsoft.com/office/officeart/2016/7/layout/RepeatingBendingProcessNew"/>
    <dgm:cxn modelId="{571F434E-EAFC-4399-A580-8613FE80F4CE}" type="presParOf" srcId="{D55D9FD9-CCD3-4FE3-8E08-3901A6AA4B17}" destId="{8EA4213E-4B25-4861-95CA-6F3228E678B2}" srcOrd="7" destOrd="0" presId="urn:microsoft.com/office/officeart/2016/7/layout/RepeatingBendingProcessNew"/>
    <dgm:cxn modelId="{4CFC9E61-AC26-4145-BAB9-40F90A71F1BD}" type="presParOf" srcId="{8EA4213E-4B25-4861-95CA-6F3228E678B2}" destId="{E344759A-1254-4707-93DB-FA45DCFA5012}" srcOrd="0" destOrd="0" presId="urn:microsoft.com/office/officeart/2016/7/layout/RepeatingBendingProcessNew"/>
    <dgm:cxn modelId="{274158A9-CECC-4E61-93CC-5FEF95AE741F}" type="presParOf" srcId="{D55D9FD9-CCD3-4FE3-8E08-3901A6AA4B17}" destId="{1AC0CDD0-3B84-4758-AB23-9C9801471A88}" srcOrd="8" destOrd="0" presId="urn:microsoft.com/office/officeart/2016/7/layout/RepeatingBendingProcessNew"/>
    <dgm:cxn modelId="{CCED9574-B2AD-4E3E-AB82-3DFC7C23B1B2}" type="presParOf" srcId="{D55D9FD9-CCD3-4FE3-8E08-3901A6AA4B17}" destId="{451D1925-254B-475E-B64A-3AB1DA06AC30}" srcOrd="9" destOrd="0" presId="urn:microsoft.com/office/officeart/2016/7/layout/RepeatingBendingProcessNew"/>
    <dgm:cxn modelId="{F41A0E68-A02C-4522-B305-449933B62DD9}" type="presParOf" srcId="{451D1925-254B-475E-B64A-3AB1DA06AC30}" destId="{8048AD4F-956E-4DE0-AE47-0DD0F8A309AD}" srcOrd="0" destOrd="0" presId="urn:microsoft.com/office/officeart/2016/7/layout/RepeatingBendingProcessNew"/>
    <dgm:cxn modelId="{D915E183-C588-40F1-AE68-B561689903FF}" type="presParOf" srcId="{D55D9FD9-CCD3-4FE3-8E08-3901A6AA4B17}" destId="{7E937C46-414A-4026-A70B-6B8DA7FB08B4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5CBC7-9C78-4887-AC0E-1C29CE8D4212}">
      <dsp:nvSpPr>
        <dsp:cNvPr id="0" name=""/>
        <dsp:cNvSpPr/>
      </dsp:nvSpPr>
      <dsp:spPr>
        <a:xfrm>
          <a:off x="3011139" y="915157"/>
          <a:ext cx="6593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937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3576" y="957424"/>
        <a:ext cx="34498" cy="6906"/>
      </dsp:txXfrm>
    </dsp:sp>
    <dsp:sp modelId="{A40266E9-895B-48F3-9F2C-E974A45C090E}">
      <dsp:nvSpPr>
        <dsp:cNvPr id="0" name=""/>
        <dsp:cNvSpPr/>
      </dsp:nvSpPr>
      <dsp:spPr>
        <a:xfrm>
          <a:off x="13050" y="60910"/>
          <a:ext cx="2999888" cy="17999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97" tIns="154299" rIns="146997" bIns="1542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The three warmest years have all occurred since 2020</a:t>
          </a:r>
        </a:p>
      </dsp:txBody>
      <dsp:txXfrm>
        <a:off x="13050" y="60910"/>
        <a:ext cx="2999888" cy="1799933"/>
      </dsp:txXfrm>
    </dsp:sp>
    <dsp:sp modelId="{EC14F070-43B8-42BB-AF25-AD64D8FC6193}">
      <dsp:nvSpPr>
        <dsp:cNvPr id="0" name=""/>
        <dsp:cNvSpPr/>
      </dsp:nvSpPr>
      <dsp:spPr>
        <a:xfrm>
          <a:off x="6701002" y="915157"/>
          <a:ext cx="6593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9374" y="45720"/>
              </a:lnTo>
            </a:path>
          </a:pathLst>
        </a:custGeom>
        <a:noFill/>
        <a:ln w="6350" cap="flat" cmpd="sng" algn="ctr">
          <a:solidFill>
            <a:schemeClr val="accent2">
              <a:hueOff val="-159529"/>
              <a:satOff val="4562"/>
              <a:lumOff val="1083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13440" y="957424"/>
        <a:ext cx="34498" cy="6906"/>
      </dsp:txXfrm>
    </dsp:sp>
    <dsp:sp modelId="{3A52BDF9-A003-4E47-8065-A7CF6E7F0EBE}">
      <dsp:nvSpPr>
        <dsp:cNvPr id="0" name=""/>
        <dsp:cNvSpPr/>
      </dsp:nvSpPr>
      <dsp:spPr>
        <a:xfrm>
          <a:off x="3702913" y="60910"/>
          <a:ext cx="2999888" cy="1799933"/>
        </a:xfrm>
        <a:prstGeom prst="rect">
          <a:avLst/>
        </a:prstGeom>
        <a:solidFill>
          <a:schemeClr val="accent2">
            <a:hueOff val="-127624"/>
            <a:satOff val="3650"/>
            <a:lumOff val="86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97" tIns="154299" rIns="146997" bIns="1542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2023 reached a record number of days with ‘extreme heat stress’ </a:t>
          </a:r>
        </a:p>
      </dsp:txBody>
      <dsp:txXfrm>
        <a:off x="3702913" y="60910"/>
        <a:ext cx="2999888" cy="1799933"/>
      </dsp:txXfrm>
    </dsp:sp>
    <dsp:sp modelId="{3364D25E-AAA1-4E82-A594-E626D06D74E3}">
      <dsp:nvSpPr>
        <dsp:cNvPr id="0" name=""/>
        <dsp:cNvSpPr/>
      </dsp:nvSpPr>
      <dsp:spPr>
        <a:xfrm>
          <a:off x="1512994" y="1859044"/>
          <a:ext cx="7379726" cy="659374"/>
        </a:xfrm>
        <a:custGeom>
          <a:avLst/>
          <a:gdLst/>
          <a:ahLst/>
          <a:cxnLst/>
          <a:rect l="0" t="0" r="0" b="0"/>
          <a:pathLst>
            <a:path>
              <a:moveTo>
                <a:pt x="7379726" y="0"/>
              </a:moveTo>
              <a:lnTo>
                <a:pt x="7379726" y="346787"/>
              </a:lnTo>
              <a:lnTo>
                <a:pt x="0" y="346787"/>
              </a:lnTo>
              <a:lnTo>
                <a:pt x="0" y="659374"/>
              </a:lnTo>
            </a:path>
          </a:pathLst>
        </a:custGeom>
        <a:noFill/>
        <a:ln w="6350" cap="flat" cmpd="sng" algn="ctr">
          <a:solidFill>
            <a:schemeClr val="accent2">
              <a:hueOff val="-319059"/>
              <a:satOff val="9124"/>
              <a:lumOff val="2166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17560" y="2185278"/>
        <a:ext cx="370595" cy="6906"/>
      </dsp:txXfrm>
    </dsp:sp>
    <dsp:sp modelId="{8FC49851-639A-49FB-914E-80DA44F7396D}">
      <dsp:nvSpPr>
        <dsp:cNvPr id="0" name=""/>
        <dsp:cNvSpPr/>
      </dsp:nvSpPr>
      <dsp:spPr>
        <a:xfrm>
          <a:off x="7392776" y="60910"/>
          <a:ext cx="2999888" cy="1799933"/>
        </a:xfrm>
        <a:prstGeom prst="rect">
          <a:avLst/>
        </a:prstGeom>
        <a:solidFill>
          <a:schemeClr val="accent2">
            <a:hueOff val="-255247"/>
            <a:satOff val="7300"/>
            <a:lumOff val="173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97" tIns="154299" rIns="146997" bIns="1542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19 of the 23 most severe heatwaves in Europe since 1950 occurred since 2000, and four in the last three years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7392776" y="60910"/>
        <a:ext cx="2999888" cy="1799933"/>
      </dsp:txXfrm>
    </dsp:sp>
    <dsp:sp modelId="{8EA4213E-4B25-4861-95CA-6F3228E678B2}">
      <dsp:nvSpPr>
        <dsp:cNvPr id="0" name=""/>
        <dsp:cNvSpPr/>
      </dsp:nvSpPr>
      <dsp:spPr>
        <a:xfrm>
          <a:off x="3011139" y="3405065"/>
          <a:ext cx="6593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9374" y="45720"/>
              </a:lnTo>
            </a:path>
          </a:pathLst>
        </a:custGeom>
        <a:noFill/>
        <a:ln w="6350" cap="flat" cmpd="sng" algn="ctr">
          <a:solidFill>
            <a:schemeClr val="accent2">
              <a:hueOff val="-478588"/>
              <a:satOff val="13687"/>
              <a:lumOff val="325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23576" y="3447332"/>
        <a:ext cx="34498" cy="6906"/>
      </dsp:txXfrm>
    </dsp:sp>
    <dsp:sp modelId="{F925FCF7-9E00-42CE-BEFF-715241A424D1}">
      <dsp:nvSpPr>
        <dsp:cNvPr id="0" name=""/>
        <dsp:cNvSpPr/>
      </dsp:nvSpPr>
      <dsp:spPr>
        <a:xfrm>
          <a:off x="13050" y="2550818"/>
          <a:ext cx="2999888" cy="1799933"/>
        </a:xfrm>
        <a:prstGeom prst="rect">
          <a:avLst/>
        </a:prstGeom>
        <a:solidFill>
          <a:schemeClr val="accent2">
            <a:hueOff val="-382871"/>
            <a:satOff val="10949"/>
            <a:lumOff val="260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97" tIns="154299" rIns="146997" bIns="1542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Person-days of heatwave exposure increased by 97% in the last decade</a:t>
          </a:r>
        </a:p>
      </dsp:txBody>
      <dsp:txXfrm>
        <a:off x="13050" y="2550818"/>
        <a:ext cx="2999888" cy="1799933"/>
      </dsp:txXfrm>
    </dsp:sp>
    <dsp:sp modelId="{451D1925-254B-475E-B64A-3AB1DA06AC30}">
      <dsp:nvSpPr>
        <dsp:cNvPr id="0" name=""/>
        <dsp:cNvSpPr/>
      </dsp:nvSpPr>
      <dsp:spPr>
        <a:xfrm>
          <a:off x="6701002" y="3405065"/>
          <a:ext cx="6593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9374" y="45720"/>
              </a:lnTo>
            </a:path>
          </a:pathLst>
        </a:custGeom>
        <a:noFill/>
        <a:ln w="6350" cap="flat" cmpd="sng" algn="ctr">
          <a:solidFill>
            <a:schemeClr val="accent2">
              <a:hueOff val="-638118"/>
              <a:satOff val="18249"/>
              <a:lumOff val="4333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13440" y="3447332"/>
        <a:ext cx="34498" cy="6906"/>
      </dsp:txXfrm>
    </dsp:sp>
    <dsp:sp modelId="{1AC0CDD0-3B84-4758-AB23-9C9801471A88}">
      <dsp:nvSpPr>
        <dsp:cNvPr id="0" name=""/>
        <dsp:cNvSpPr/>
      </dsp:nvSpPr>
      <dsp:spPr>
        <a:xfrm>
          <a:off x="3702913" y="2550818"/>
          <a:ext cx="2999888" cy="1799933"/>
        </a:xfrm>
        <a:prstGeom prst="rect">
          <a:avLst/>
        </a:prstGeom>
        <a:solidFill>
          <a:schemeClr val="accent2">
            <a:hueOff val="-510494"/>
            <a:satOff val="14599"/>
            <a:lumOff val="34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97" tIns="154299" rIns="146997" bIns="1542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Heat-related deaths increased on average to 17.2 per 100,000 inhabitants in the last decade</a:t>
          </a:r>
        </a:p>
      </dsp:txBody>
      <dsp:txXfrm>
        <a:off x="3702913" y="2550818"/>
        <a:ext cx="2999888" cy="1799933"/>
      </dsp:txXfrm>
    </dsp:sp>
    <dsp:sp modelId="{7E937C46-414A-4026-A70B-6B8DA7FB08B4}">
      <dsp:nvSpPr>
        <dsp:cNvPr id="0" name=""/>
        <dsp:cNvSpPr/>
      </dsp:nvSpPr>
      <dsp:spPr>
        <a:xfrm>
          <a:off x="7392776" y="2550818"/>
          <a:ext cx="2999888" cy="1799933"/>
        </a:xfrm>
        <a:prstGeom prst="rect">
          <a:avLst/>
        </a:prstGeom>
        <a:solidFill>
          <a:schemeClr val="accent2">
            <a:hueOff val="-638118"/>
            <a:satOff val="18249"/>
            <a:lumOff val="433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997" tIns="154299" rIns="146997" bIns="15429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7392776" y="2550818"/>
        <a:ext cx="2999888" cy="1799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A154B-F3B3-430F-AC89-99171E795B40}" type="datetimeFigureOut">
              <a:rPr lang="en-US" smtClean="0"/>
              <a:t>11-Feb-25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B1B53-F20F-4B94-B95F-9C8226884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60939-A649-44A2-8CEA-A427067DFD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CF0DC-3A71-C453-31ED-A8D06524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6935F-E4DF-94F9-E1FF-2F3374E6C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B6765D-7CCA-BF32-95B7-533751320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ED4EA-EDE0-80F9-CA13-5E453AD9C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1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9919D-F0B4-4B20-1839-72777AA1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5F76A-7E66-3601-AFB4-08A6AEFA6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4812B-9CCA-984F-77A8-15232CF9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F5665-AAC7-D539-2969-83E44271C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16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5C10-395F-ACBA-F0BE-3B854299E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BDF6B-14FF-1936-4866-1883C9E7A8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EDBD8-B345-08F6-29DA-A2BD2A86A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3D308-D9C3-B01F-2F57-8CB1D9FB7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35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Graph: Daily mortality in France in 2003</a:t>
            </a:r>
          </a:p>
          <a:p>
            <a:r>
              <a:rPr lang="en-US" i="1" dirty="0"/>
              <a:t>(Graph shows a spike in mortality around the middle of the year)</a:t>
            </a:r>
            <a:br>
              <a:rPr lang="en-US" dirty="0"/>
            </a:br>
            <a:r>
              <a:rPr lang="en-US" dirty="0"/>
              <a:t>X-axis: </a:t>
            </a:r>
            <a:r>
              <a:rPr lang="en-US" b="1" dirty="0"/>
              <a:t>Jour de </a:t>
            </a:r>
            <a:r>
              <a:rPr lang="en-US" b="1" dirty="0" err="1"/>
              <a:t>l'année</a:t>
            </a:r>
            <a:r>
              <a:rPr lang="en-US" b="1" dirty="0"/>
              <a:t> (Day of the year)</a:t>
            </a:r>
            <a:br>
              <a:rPr lang="en-US" dirty="0"/>
            </a:br>
            <a:r>
              <a:rPr lang="en-US" dirty="0"/>
              <a:t>Y-axis: </a:t>
            </a:r>
            <a:r>
              <a:rPr lang="en-US" b="1" dirty="0" err="1"/>
              <a:t>Nombre</a:t>
            </a:r>
            <a:r>
              <a:rPr lang="en-US" b="1" dirty="0"/>
              <a:t> de </a:t>
            </a:r>
            <a:r>
              <a:rPr lang="en-US" b="1" dirty="0" err="1"/>
              <a:t>décès</a:t>
            </a:r>
            <a:r>
              <a:rPr lang="en-US" b="1" dirty="0"/>
              <a:t> par jour (Number of deaths per day)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0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Graph: </a:t>
            </a:r>
          </a:p>
          <a:p>
            <a:endParaRPr lang="en-US" b="1" dirty="0"/>
          </a:p>
          <a:p>
            <a:r>
              <a:rPr lang="en-US" b="1" dirty="0"/>
              <a:t>Heat warnings in 2024</a:t>
            </a:r>
            <a:r>
              <a:rPr lang="en-US" dirty="0"/>
              <a:t> (indicating spikes in warnings)</a:t>
            </a:r>
          </a:p>
          <a:p>
            <a:r>
              <a:rPr lang="en-US" b="1" dirty="0"/>
              <a:t>Graph: ED visits for heat-related causes</a:t>
            </a:r>
            <a:r>
              <a:rPr lang="en-US" dirty="0"/>
              <a:t> (showing an increasing trend over time)</a:t>
            </a:r>
            <a:endParaRPr lang="en-US" b="1" dirty="0"/>
          </a:p>
          <a:p>
            <a:r>
              <a:rPr lang="en-US" b="1" dirty="0"/>
              <a:t>Infographic:</a:t>
            </a:r>
            <a:r>
              <a:rPr lang="en-US" dirty="0"/>
              <a:t> "Don't wait for the first signs of the heatwave" with protective measures (hydrate, cover, avoid sun exposure,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5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94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Summer 2020-23. Excess mortality elderly (65+ years) by year (Italy overall, northern and central-southern cities)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36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95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98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631EB-4F67-5D40-A08D-B7A83307C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958AC-F5B1-3551-BA85-851A8E9CF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EF368-6D8C-7D25-CAAC-37AD5D8BC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F1BDA-558C-F592-2E3E-4EC666454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84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826AD-2DFD-716A-5D86-006913CA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B282A-08A6-2898-3F8A-FFB70DD98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6CBF4-9C70-A7E9-DF9C-B1A34BBB8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529F6-501F-A23B-BEEB-09E98B66A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6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1C14B-3412-0C38-6BD2-4AE7C02F7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3473F-F1FD-1907-20F1-7EA65DB8F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800C8D-E200-9891-73FB-91D233A7F1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4474F-B725-3D55-67E2-2E6035251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6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91449-EAF7-482C-595D-CDDE47313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A2573-099A-7E22-4142-0D62754F2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24AF13-7A04-84F8-0551-8744A4403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7331B-025D-92E9-6974-9DFD64342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3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760F9-4F1A-1F0A-DB83-46A02D27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BE7BE-54FD-3CB8-2347-30E3C8AC7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AE1B5-5FEE-B379-FAAC-540C48574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C24E7-CE18-885F-1AF6-6DCADDFFB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5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2C4B3-29FE-40CC-534D-24A6B39B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916A2-8FCE-9A83-9B80-34F051259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C1651A-02B1-D916-804D-9A75A545E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2A483-449A-E96E-5091-0F3A5B097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A8764-0FAA-C1C5-60AE-AD84CD39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61D011-932B-EFAC-26CE-A28302ADD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8C2A2-704D-F18B-8144-00E514B59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EF59B-27C4-FC55-239C-73B06BE9A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B1B53-F20F-4B94-B95F-9C82268845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2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5831937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1E5676-C057-4C4A-95F9-5815954EA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5682" y="302163"/>
            <a:ext cx="19551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7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609601" y="2130236"/>
            <a:ext cx="10979151" cy="35905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0" y="1522438"/>
            <a:ext cx="10972800" cy="48246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5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609600" y="1638704"/>
            <a:ext cx="10972800" cy="408163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609600" y="6284893"/>
            <a:ext cx="10972800" cy="0"/>
          </a:xfrm>
          <a:prstGeom prst="line">
            <a:avLst/>
          </a:prstGeom>
          <a:ln w="3175" cmpd="sng">
            <a:solidFill>
              <a:srgbClr val="79B2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55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52832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609600" y="1574789"/>
            <a:ext cx="5283200" cy="411481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6286500" y="5825082"/>
            <a:ext cx="5283200" cy="4402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6286500" y="1574789"/>
            <a:ext cx="5283200" cy="41148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96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609600" y="496712"/>
            <a:ext cx="3589867" cy="1332089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609600" y="2004907"/>
            <a:ext cx="3589867" cy="4260436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4470400" y="1016000"/>
            <a:ext cx="7721600" cy="465245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4470400" y="5825082"/>
            <a:ext cx="7112000" cy="440261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5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invGray">
          <a:xfrm>
            <a:off x="479999" y="1804946"/>
            <a:ext cx="11232001" cy="4582111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35000"/>
              <a:buFont typeface="Wingdings" panose="05000000000000000000" pitchFamily="2" charset="2"/>
              <a:buChar char="§"/>
              <a:defRPr sz="2000">
                <a:latin typeface="+mn-lt"/>
              </a:defRPr>
            </a:lvl1pPr>
            <a:lvl2pPr marL="715963" indent="-35877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defRPr sz="1800"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79999" y="1172110"/>
            <a:ext cx="8160000" cy="288925"/>
          </a:xfrm>
        </p:spPr>
        <p:txBody>
          <a:bodyPr wrap="none" lIns="0" rIns="0" anchor="t" anchorCtr="0">
            <a:noAutofit/>
          </a:bodyPr>
          <a:lstStyle>
            <a:lvl1pPr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455411"/>
            <a:ext cx="8160000" cy="641867"/>
          </a:xfrm>
        </p:spPr>
        <p:txBody>
          <a:bodyPr vert="horz" wrap="none" lIns="0" tIns="0" rIns="0" bIns="0" rtlCol="0" anchor="t" anchorCtr="0">
            <a:noAutofit/>
          </a:bodyPr>
          <a:lstStyle>
            <a:lvl1pPr>
              <a:lnSpc>
                <a:spcPct val="100000"/>
              </a:lnSpc>
              <a:defRPr lang="en-GB" noProof="0" dirty="0"/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3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267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44278-093F-4178-ABD2-CBB9C117E4A8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2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BBD5EB-02AD-4C60-1EB0-F7D3E82942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737360"/>
            <a:ext cx="11233151" cy="3863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tx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2pPr>
            <a:lvl3pPr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3pPr>
            <a:lvl4pPr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946E4-ADA1-FB9E-BC8F-9FD128C1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476250"/>
            <a:ext cx="11233151" cy="9359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of slide</a:t>
            </a:r>
            <a:endParaRPr lang="en-I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6DD3AD4-2692-0A2C-D766-64421CCB873F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79425" y="613128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61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C0496-C499-41B2-A158-17894FE47A6B}" type="datetimeFigureOut">
              <a:rPr lang="it-IT" smtClean="0"/>
              <a:t>11/02/2025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88D6-7CFF-4DD6-99DE-8C00EB2A202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68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2156179"/>
            <a:ext cx="10979151" cy="3980744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1" y="1501254"/>
            <a:ext cx="10979151" cy="50365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1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1" y="406399"/>
            <a:ext cx="10979151" cy="101176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1631323"/>
            <a:ext cx="10979151" cy="4505599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751598" indent="-313259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45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2156177"/>
            <a:ext cx="5269653" cy="3969456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09600" y="1519451"/>
            <a:ext cx="10972800" cy="48545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67"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6299200" y="2156177"/>
            <a:ext cx="5283200" cy="3969456"/>
          </a:xfrm>
          <a:prstGeom prst="rect">
            <a:avLst/>
          </a:prstGeom>
        </p:spPr>
        <p:txBody>
          <a:bodyPr>
            <a:noAutofit/>
          </a:bodyPr>
          <a:lstStyle>
            <a:lvl1pPr marL="359824" indent="-359824">
              <a:buClr>
                <a:srgbClr val="D8413E"/>
              </a:buClr>
              <a:buFont typeface="Symbol" charset="2"/>
              <a:buChar char="-"/>
              <a:defRPr sz="2400">
                <a:solidFill>
                  <a:schemeClr val="tx1"/>
                </a:solidFill>
              </a:defRPr>
            </a:lvl1pPr>
            <a:lvl2pPr marL="952476" indent="-342891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2pPr>
            <a:lvl3pPr marL="1547245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3pPr>
            <a:lvl4pPr marL="2156830" indent="-328076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28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406397"/>
            <a:ext cx="10972800" cy="101176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609600" y="1658255"/>
            <a:ext cx="10972800" cy="40765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</a:defRPr>
            </a:lvl1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609600" y="5825082"/>
            <a:ext cx="10972800" cy="4402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38179" indent="-228594">
              <a:buClr>
                <a:srgbClr val="D8413E"/>
              </a:buClr>
              <a:buFont typeface="Symbol" charset="2"/>
              <a:buChar char="-"/>
              <a:defRPr sz="1600"/>
            </a:lvl2pPr>
            <a:lvl3pPr marL="1447764" indent="-228594">
              <a:buClr>
                <a:srgbClr val="D8413E"/>
              </a:buClr>
              <a:buFont typeface="Symbol" charset="2"/>
              <a:buChar char="-"/>
              <a:defRPr sz="1600"/>
            </a:lvl3pPr>
            <a:lvl4pPr marL="2057349" indent="-228594">
              <a:buClr>
                <a:srgbClr val="D8413E"/>
              </a:buClr>
              <a:buFont typeface="Symbol" charset="2"/>
              <a:buChar char="-"/>
              <a:defRPr sz="1600"/>
            </a:lvl4pPr>
            <a:lvl5pPr marL="2666933" indent="-228594">
              <a:buClr>
                <a:srgbClr val="D8413E"/>
              </a:buClr>
              <a:buFont typeface="Symbol" charset="2"/>
              <a:buChar char="-"/>
              <a:defRPr sz="16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98151" y="6505433"/>
            <a:ext cx="990600" cy="2729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333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de-DE" altLang="de-DE" sz="1333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3B4A54-0FB7-49AE-BC18-EA9DDDDBAC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75682" y="302163"/>
            <a:ext cx="1955132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749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/>
        </p:nvCxnSpPr>
        <p:spPr>
          <a:xfrm>
            <a:off x="0" y="207433"/>
            <a:ext cx="6096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0"/>
          <p:cNvCxnSpPr/>
          <p:nvPr/>
        </p:nvCxnSpPr>
        <p:spPr>
          <a:xfrm>
            <a:off x="609600" y="6284893"/>
            <a:ext cx="10972800" cy="0"/>
          </a:xfrm>
          <a:prstGeom prst="line">
            <a:avLst/>
          </a:prstGeom>
          <a:ln w="3175" cmpd="sng">
            <a:solidFill>
              <a:srgbClr val="79B2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1539393" y="6449843"/>
            <a:ext cx="9047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Einrichtungsname</a:t>
            </a:r>
          </a:p>
        </p:txBody>
      </p:sp>
    </p:spTree>
    <p:extLst>
      <p:ext uri="{BB962C8B-B14F-4D97-AF65-F5344CB8AC3E}">
        <p14:creationId xmlns:p14="http://schemas.microsoft.com/office/powerpoint/2010/main" val="391851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667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667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6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609585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21917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828754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43833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yglesiasgonzalezm@who.int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B93686-7444-72F9-2242-8C2620E2D881}"/>
              </a:ext>
            </a:extLst>
          </p:cNvPr>
          <p:cNvSpPr txBox="1"/>
          <p:nvPr/>
        </p:nvSpPr>
        <p:spPr>
          <a:xfrm>
            <a:off x="1066800" y="1673585"/>
            <a:ext cx="10058400" cy="1924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Preventing health effects 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ea typeface="+mj-ea"/>
                <a:cs typeface="+mj-cs"/>
              </a:rPr>
              <a:t>from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heat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in the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WHO European Region</a:t>
            </a:r>
            <a:endParaRPr kumimoji="0" lang="en-RO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A55D2-DFA7-9968-A160-33E0B8BF8FCE}"/>
              </a:ext>
            </a:extLst>
          </p:cNvPr>
          <p:cNvSpPr txBox="1"/>
          <p:nvPr/>
        </p:nvSpPr>
        <p:spPr>
          <a:xfrm>
            <a:off x="126602" y="449442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Bonn, </a:t>
            </a:r>
            <a:r>
              <a:rPr kumimoji="0" lang="es-CR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Germany</a:t>
            </a:r>
            <a:endParaRPr kumimoji="0" lang="es-CR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kern="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20 </a:t>
            </a:r>
            <a:r>
              <a:rPr lang="es-CR" kern="0" dirty="0" err="1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February</a:t>
            </a:r>
            <a:r>
              <a:rPr kumimoji="0" lang="es-CR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6F91F-297D-472B-5BF1-616542B77494}"/>
              </a:ext>
            </a:extLst>
          </p:cNvPr>
          <p:cNvSpPr txBox="1"/>
          <p:nvPr/>
        </p:nvSpPr>
        <p:spPr>
          <a:xfrm>
            <a:off x="2984091" y="5409216"/>
            <a:ext cx="62238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Marisol Yglesias-Gonzalez</a:t>
            </a:r>
            <a:b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</a:b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Technical Officer, Water and Climate</a:t>
            </a:r>
          </a:p>
          <a:p>
            <a:pPr marL="12700" algn="ctr">
              <a:lnSpc>
                <a:spcPct val="100000"/>
              </a:lnSpc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WHO</a:t>
            </a:r>
            <a:r>
              <a:rPr lang="en-US" sz="1800" spc="-3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European</a:t>
            </a:r>
            <a:r>
              <a:rPr lang="en-US" sz="1800" spc="-1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Centre</a:t>
            </a:r>
            <a:r>
              <a:rPr lang="en-US" sz="1800" spc="-2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for</a:t>
            </a:r>
            <a:r>
              <a:rPr lang="en-US" sz="1800" spc="-2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800" spc="-1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Environment</a:t>
            </a:r>
            <a:r>
              <a:rPr lang="en-US" sz="1800" spc="-35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and</a:t>
            </a:r>
            <a:r>
              <a:rPr lang="en-US" sz="1800" spc="-5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800" spc="-10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  <a:cs typeface="Calibri"/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2133299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FA588-BD81-02E2-FA3A-7D759EAF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2FDD-AB0E-E65B-6F8F-60209BB2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752" y="3250690"/>
            <a:ext cx="7846496" cy="720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venir Next LT Pro" panose="020B0504020202020204" pitchFamily="34" charset="0"/>
              </a:rPr>
              <a:t>HHAP GUIDANCE UPDATE</a:t>
            </a:r>
          </a:p>
        </p:txBody>
      </p:sp>
    </p:spTree>
    <p:extLst>
      <p:ext uri="{BB962C8B-B14F-4D97-AF65-F5344CB8AC3E}">
        <p14:creationId xmlns:p14="http://schemas.microsoft.com/office/powerpoint/2010/main" val="2569080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9441B-EBE2-BB36-1AB5-ADE2890C3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08E38F7-58D0-99D0-37F3-DBA9D6E7E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8588086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HHAP PROCESS IN WHO/EUROPE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2EF90-5AEB-D8DF-EA24-7BB0017F9F63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302CFA95-531F-58B6-6BDD-C987B492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12" y="2276513"/>
            <a:ext cx="172239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A23AD0-41BF-6CDE-3A9F-3EEBF2045995}"/>
              </a:ext>
            </a:extLst>
          </p:cNvPr>
          <p:cNvSpPr/>
          <p:nvPr/>
        </p:nvSpPr>
        <p:spPr>
          <a:xfrm>
            <a:off x="1050911" y="4706673"/>
            <a:ext cx="1440000" cy="396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2008</a:t>
            </a:r>
          </a:p>
        </p:txBody>
      </p:sp>
      <p:pic>
        <p:nvPicPr>
          <p:cNvPr id="5" name="Picture 4" descr="A cover of a magazine&#10;&#10;Description automatically generated">
            <a:extLst>
              <a:ext uri="{FF2B5EF4-FFF2-40B4-BE49-F238E27FC236}">
                <a16:creationId xmlns:a16="http://schemas.microsoft.com/office/drawing/2014/main" id="{9808F84F-73DD-05CB-9409-48BC7FA50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35" y="2276513"/>
            <a:ext cx="1728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98FE69-8658-D380-59F1-4BF3D5759354}"/>
              </a:ext>
            </a:extLst>
          </p:cNvPr>
          <p:cNvSpPr/>
          <p:nvPr/>
        </p:nvSpPr>
        <p:spPr>
          <a:xfrm>
            <a:off x="3047635" y="4706673"/>
            <a:ext cx="1440000" cy="396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2011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0FC22-9250-EB3A-136B-EF676F6BD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159" y="2276513"/>
            <a:ext cx="149884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F32D05-88E4-40C7-991A-23DA04C6A410}"/>
              </a:ext>
            </a:extLst>
          </p:cNvPr>
          <p:cNvSpPr/>
          <p:nvPr/>
        </p:nvSpPr>
        <p:spPr>
          <a:xfrm>
            <a:off x="4932579" y="4706673"/>
            <a:ext cx="1440000" cy="396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2018</a:t>
            </a:r>
          </a:p>
        </p:txBody>
      </p:sp>
      <p:pic>
        <p:nvPicPr>
          <p:cNvPr id="11" name="Imagen 6">
            <a:extLst>
              <a:ext uri="{FF2B5EF4-FFF2-40B4-BE49-F238E27FC236}">
                <a16:creationId xmlns:a16="http://schemas.microsoft.com/office/drawing/2014/main" id="{DAAB10E4-A172-4AEC-43AD-15BBC34F6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524" y="2276513"/>
            <a:ext cx="157868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DD7EC1-FBBB-9184-941B-16DD1E02A203}"/>
              </a:ext>
            </a:extLst>
          </p:cNvPr>
          <p:cNvSpPr/>
          <p:nvPr/>
        </p:nvSpPr>
        <p:spPr>
          <a:xfrm>
            <a:off x="6742864" y="4706673"/>
            <a:ext cx="1440000" cy="396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F8C9ED-D581-6D64-5E6B-A88C76FDFA02}"/>
              </a:ext>
            </a:extLst>
          </p:cNvPr>
          <p:cNvSpPr/>
          <p:nvPr/>
        </p:nvSpPr>
        <p:spPr>
          <a:xfrm>
            <a:off x="9372713" y="4706673"/>
            <a:ext cx="1440000" cy="3965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venir Next LT Pro" panose="020B0504020202020204" pitchFamily="34" charset="0"/>
              </a:rPr>
              <a:t>2023-2025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9C299-19F7-62AD-66CE-90D6A6FA540A}"/>
              </a:ext>
            </a:extLst>
          </p:cNvPr>
          <p:cNvSpPr/>
          <p:nvPr/>
        </p:nvSpPr>
        <p:spPr>
          <a:xfrm>
            <a:off x="9191566" y="2276513"/>
            <a:ext cx="180229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WHO Heat–Health Action Plans Guidance</a:t>
            </a:r>
          </a:p>
          <a:p>
            <a:pPr algn="ctr"/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ea typeface="+mj-ea"/>
                <a:cs typeface="+mj-cs"/>
              </a:rPr>
              <a:t>Second edition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2A3BBB0-787F-7E98-88AE-C3BC1966B8A6}"/>
              </a:ext>
            </a:extLst>
          </p:cNvPr>
          <p:cNvCxnSpPr>
            <a:stCxn id="4" idx="2"/>
            <a:endCxn id="14" idx="2"/>
          </p:cNvCxnSpPr>
          <p:nvPr/>
        </p:nvCxnSpPr>
        <p:spPr>
          <a:xfrm rot="16200000" flipH="1">
            <a:off x="5931812" y="942301"/>
            <a:ext cx="12700" cy="8321802"/>
          </a:xfrm>
          <a:prstGeom prst="bentConnector3">
            <a:avLst>
              <a:gd name="adj1" fmla="val 758571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9533086C-29BB-0936-4A1F-5BECB270469C}"/>
              </a:ext>
            </a:extLst>
          </p:cNvPr>
          <p:cNvCxnSpPr>
            <a:stCxn id="6" idx="2"/>
            <a:endCxn id="14" idx="2"/>
          </p:cNvCxnSpPr>
          <p:nvPr/>
        </p:nvCxnSpPr>
        <p:spPr>
          <a:xfrm rot="16200000" flipH="1">
            <a:off x="6930174" y="1940663"/>
            <a:ext cx="12700" cy="6325078"/>
          </a:xfrm>
          <a:prstGeom prst="bentConnector3">
            <a:avLst>
              <a:gd name="adj1" fmla="val 758571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16343F4-3449-D5A0-F8EA-5E5802EB57CC}"/>
              </a:ext>
            </a:extLst>
          </p:cNvPr>
          <p:cNvCxnSpPr>
            <a:stCxn id="10" idx="2"/>
            <a:endCxn id="14" idx="2"/>
          </p:cNvCxnSpPr>
          <p:nvPr/>
        </p:nvCxnSpPr>
        <p:spPr>
          <a:xfrm rot="16200000" flipH="1">
            <a:off x="7872646" y="2883135"/>
            <a:ext cx="12700" cy="4440134"/>
          </a:xfrm>
          <a:prstGeom prst="bentConnector3">
            <a:avLst>
              <a:gd name="adj1" fmla="val 758571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EF53D5F-CB78-568E-73B1-E9C83D61BB58}"/>
              </a:ext>
            </a:extLst>
          </p:cNvPr>
          <p:cNvCxnSpPr>
            <a:stCxn id="12" idx="2"/>
            <a:endCxn id="14" idx="2"/>
          </p:cNvCxnSpPr>
          <p:nvPr/>
        </p:nvCxnSpPr>
        <p:spPr>
          <a:xfrm rot="16200000" flipH="1">
            <a:off x="8777788" y="3788277"/>
            <a:ext cx="12700" cy="2629849"/>
          </a:xfrm>
          <a:prstGeom prst="bentConnector3">
            <a:avLst>
              <a:gd name="adj1" fmla="val 758573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B4409AE9-AB1A-1756-D52F-03D3027448AD}"/>
              </a:ext>
            </a:extLst>
          </p:cNvPr>
          <p:cNvSpPr/>
          <p:nvPr/>
        </p:nvSpPr>
        <p:spPr>
          <a:xfrm>
            <a:off x="2686054" y="5861953"/>
            <a:ext cx="239121" cy="354692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4CBADC48-84C4-0045-1959-D43E7ABCF3D4}"/>
              </a:ext>
            </a:extLst>
          </p:cNvPr>
          <p:cNvSpPr/>
          <p:nvPr/>
        </p:nvSpPr>
        <p:spPr>
          <a:xfrm>
            <a:off x="4600748" y="5861953"/>
            <a:ext cx="239121" cy="354692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452DFEF7-15B9-D814-9B97-9BDAB0754974}"/>
              </a:ext>
            </a:extLst>
          </p:cNvPr>
          <p:cNvSpPr/>
          <p:nvPr/>
        </p:nvSpPr>
        <p:spPr>
          <a:xfrm>
            <a:off x="6452249" y="5865433"/>
            <a:ext cx="239121" cy="354692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0B9A8B70-293C-9D85-DA3E-A5115124BD5C}"/>
              </a:ext>
            </a:extLst>
          </p:cNvPr>
          <p:cNvSpPr/>
          <p:nvPr/>
        </p:nvSpPr>
        <p:spPr>
          <a:xfrm>
            <a:off x="8684084" y="5861953"/>
            <a:ext cx="239121" cy="354692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2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B39EB-48DD-A31E-0F6C-05A54231C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21AF38-922C-2778-FEA0-873EDF9291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8588086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EVIDENCE REVIEW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7C8764-D791-4582-66FA-68FF4BEA103D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59C4-2ACC-A721-0FB0-982F1D87F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340" y="1755629"/>
            <a:ext cx="6586489" cy="430760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tIns="180000" rIns="180000" bIns="180000">
            <a:sp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sz="2000" dirty="0">
                <a:latin typeface="Avenir Next LT Pro" panose="020B0504020202020204" pitchFamily="34" charset="0"/>
              </a:rPr>
              <a:t>Most comprehensive evidence review on HHAPs to date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sz="2000" dirty="0">
                <a:latin typeface="Avenir Next LT Pro" panose="020B0504020202020204" pitchFamily="34" charset="0"/>
              </a:rPr>
              <a:t>Over 600 scientific sources, both conventional peer-reviewed and governmental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sz="2000" dirty="0">
                <a:latin typeface="Avenir Next LT Pro" panose="020B0504020202020204" pitchFamily="34" charset="0"/>
              </a:rPr>
              <a:t>Expert group-steered, fully peer-reviewed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sz="2000" dirty="0">
                <a:latin typeface="Avenir Next LT Pro" panose="020B0504020202020204" pitchFamily="34" charset="0"/>
              </a:rPr>
              <a:t>Comprehensive WHO/Europe national and local HHAP country survey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bg1"/>
              </a:buClr>
            </a:pPr>
            <a:r>
              <a:rPr lang="en-US" sz="2000" dirty="0">
                <a:latin typeface="Avenir Next LT Pro" panose="020B0504020202020204" pitchFamily="34" charset="0"/>
              </a:rPr>
              <a:t>Organized around the 8 core elements of the WHO 2008 HHAP guidance</a:t>
            </a:r>
            <a:endParaRPr lang="da-DK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magin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0604934-C28D-7F20-DD19-8B3124B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"/>
          <a:stretch/>
        </p:blipFill>
        <p:spPr>
          <a:xfrm>
            <a:off x="798285" y="1748147"/>
            <a:ext cx="3021761" cy="431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425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59984-3D30-9E49-5132-822886CF3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067EFE-CFC3-29CE-7CB6-90DFE8631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8588086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EVIDENCE REVIEW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A1528-0751-32A3-C406-ACA5DBED7B08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CD75B-D2DB-9D69-B292-70B0E94B701A}"/>
              </a:ext>
            </a:extLst>
          </p:cNvPr>
          <p:cNvSpPr txBox="1"/>
          <p:nvPr/>
        </p:nvSpPr>
        <p:spPr>
          <a:xfrm>
            <a:off x="5553775" y="5725541"/>
            <a:ext cx="62032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Martinez, G. S.,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Kendrovski,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V., Salazar, M. A.,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de’Donato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F., &amp; Boeckmann, M. (2022). Heat-health action planning in the WHO European Region: Status and policy implications.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Research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113709. https://doi.org/10.1016/j.envres.2022.113709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DCB854-35D2-24D4-265A-BA9AF4521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02"/>
          <a:stretch/>
        </p:blipFill>
        <p:spPr>
          <a:xfrm>
            <a:off x="5618338" y="2316844"/>
            <a:ext cx="5940504" cy="3318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CE4F76-8ADE-5492-245D-C4C6BC0E8F45}"/>
              </a:ext>
            </a:extLst>
          </p:cNvPr>
          <p:cNvSpPr txBox="1"/>
          <p:nvPr/>
        </p:nvSpPr>
        <p:spPr>
          <a:xfrm>
            <a:off x="720843" y="2316844"/>
            <a:ext cx="26034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Austria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Belgium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Croatia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France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Germany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Hungary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Italy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Lithuania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Luxembourg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Malta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F3585-D670-4369-914B-DD4A85F88D0D}"/>
              </a:ext>
            </a:extLst>
          </p:cNvPr>
          <p:cNvSpPr txBox="1"/>
          <p:nvPr/>
        </p:nvSpPr>
        <p:spPr>
          <a:xfrm>
            <a:off x="705603" y="1788871"/>
            <a:ext cx="3981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9CDE"/>
                </a:solidFill>
                <a:latin typeface="Avenir Next LT Pro" panose="020B0504020202020204" pitchFamily="34" charset="0"/>
              </a:rPr>
              <a:t>Countries with HHAP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1BBBC-E35E-0ABC-000E-8796F00E80A2}"/>
              </a:ext>
            </a:extLst>
          </p:cNvPr>
          <p:cNvSpPr txBox="1"/>
          <p:nvPr/>
        </p:nvSpPr>
        <p:spPr>
          <a:xfrm>
            <a:off x="5486970" y="1782055"/>
            <a:ext cx="5574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009CDE"/>
                </a:solidFill>
              </a:defRPr>
            </a:lvl1pPr>
          </a:lstStyle>
          <a:p>
            <a:r>
              <a:rPr lang="en-US" dirty="0">
                <a:latin typeface="Avenir Next LT Pro" panose="020B0504020202020204" pitchFamily="34" charset="0"/>
              </a:rPr>
              <a:t>Implementations of core elements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8FA7B-3F33-A140-2FD9-233220B2E688}"/>
              </a:ext>
            </a:extLst>
          </p:cNvPr>
          <p:cNvSpPr txBox="1"/>
          <p:nvPr/>
        </p:nvSpPr>
        <p:spPr>
          <a:xfrm>
            <a:off x="2590621" y="2316844"/>
            <a:ext cx="240028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Netherlands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North Macedonia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Portugal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Spain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Sweden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Switzerland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Tajikistan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Turkmenistan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venir Next LT Pro" panose="020B0504020202020204" pitchFamily="34" charset="0"/>
              </a:rPr>
              <a:t>United Kingdom</a:t>
            </a:r>
            <a:endParaRPr lang="en-CR" dirty="0">
              <a:latin typeface="Avenir Next LT Pro" panose="020B05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032636-E779-92B2-71DD-CA5635947772}"/>
              </a:ext>
            </a:extLst>
          </p:cNvPr>
          <p:cNvSpPr/>
          <p:nvPr/>
        </p:nvSpPr>
        <p:spPr>
          <a:xfrm>
            <a:off x="7788697" y="5104107"/>
            <a:ext cx="540000" cy="54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02BE9D-8EB1-524C-CFF8-EECD5B41AA09}"/>
              </a:ext>
            </a:extLst>
          </p:cNvPr>
          <p:cNvSpPr/>
          <p:nvPr/>
        </p:nvSpPr>
        <p:spPr>
          <a:xfrm>
            <a:off x="7788697" y="4562446"/>
            <a:ext cx="540000" cy="54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5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59BAF-0071-6B15-13A8-455A4461B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42E0189-6C24-AED5-FC1D-BB7F6707E8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8588086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UPDATED CORE ELEMENTS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467E3-BF1A-DCEB-F40A-CC80DA0EE197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B6FDD-3F34-7412-0FC4-F02FA6F25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4" y="1795462"/>
            <a:ext cx="2556871" cy="1877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34F14-D329-A518-F5DD-B2C534DA2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198" y="1795462"/>
            <a:ext cx="2556871" cy="1877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ECDB1-D7BD-C3D2-30E7-969DFA9A3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972" y="1795462"/>
            <a:ext cx="2556871" cy="187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193EE-D3D6-665F-5933-46902531D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746" y="1795462"/>
            <a:ext cx="2556871" cy="1877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34DD7-35F2-4755-5227-8CF211398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19" y="4025181"/>
            <a:ext cx="2597838" cy="1907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125A1E-2C9C-6890-82BD-BC6629834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1199" y="4025181"/>
            <a:ext cx="2597838" cy="1907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D5052C-945E-3875-9B95-5E790879FA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972" y="4025181"/>
            <a:ext cx="2597838" cy="19077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BCA726-5029-44D5-6D63-830172D349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4746" y="4025180"/>
            <a:ext cx="2597838" cy="1907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D931D1-EDF3-9DBD-CF82-9F517DAD3D25}"/>
              </a:ext>
            </a:extLst>
          </p:cNvPr>
          <p:cNvSpPr txBox="1"/>
          <p:nvPr/>
        </p:nvSpPr>
        <p:spPr>
          <a:xfrm>
            <a:off x="587851" y="2012888"/>
            <a:ext cx="204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GOVERNANCE</a:t>
            </a:r>
            <a:endParaRPr lang="en-CR" sz="16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441BC3-F65D-2DCC-4BB5-BFC157E483F6}"/>
              </a:ext>
            </a:extLst>
          </p:cNvPr>
          <p:cNvSpPr txBox="1"/>
          <p:nvPr/>
        </p:nvSpPr>
        <p:spPr>
          <a:xfrm>
            <a:off x="587850" y="2330168"/>
            <a:ext cx="2199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ESTABLISH A GOVERNANCE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STRUCTURE FOR HEAT-HEALTH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ACTION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4BF42E-30AD-7E0C-11D0-720841C5586D}"/>
              </a:ext>
            </a:extLst>
          </p:cNvPr>
          <p:cNvSpPr txBox="1"/>
          <p:nvPr/>
        </p:nvSpPr>
        <p:spPr>
          <a:xfrm>
            <a:off x="3469274" y="2012888"/>
            <a:ext cx="228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HEAT-HEALTH </a:t>
            </a:r>
          </a:p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WARNING SYSTEM</a:t>
            </a:r>
            <a:endParaRPr lang="en-CR" sz="16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3ABA72-8C23-C87F-E7AF-121816511A04}"/>
              </a:ext>
            </a:extLst>
          </p:cNvPr>
          <p:cNvSpPr txBox="1"/>
          <p:nvPr/>
        </p:nvSpPr>
        <p:spPr>
          <a:xfrm>
            <a:off x="3469273" y="2606045"/>
            <a:ext cx="219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IMPLEMENT AN ACCURATE AND TIMELY WARNING SYSTEM FOR 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A32A6-A3E1-7DAA-917C-AE66334B6F9B}"/>
              </a:ext>
            </a:extLst>
          </p:cNvPr>
          <p:cNvSpPr txBox="1"/>
          <p:nvPr/>
        </p:nvSpPr>
        <p:spPr>
          <a:xfrm>
            <a:off x="6297535" y="2012888"/>
            <a:ext cx="204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VULNERABLE </a:t>
            </a:r>
          </a:p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POPULATIONS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0255D3-9CCD-9866-FC4C-17D54B0A092E}"/>
              </a:ext>
            </a:extLst>
          </p:cNvPr>
          <p:cNvSpPr txBox="1"/>
          <p:nvPr/>
        </p:nvSpPr>
        <p:spPr>
          <a:xfrm>
            <a:off x="6297534" y="2606045"/>
            <a:ext cx="21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ENSURE CARE FOR THOSE AT RISK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2EA986-68C8-89FF-49C5-EB3F5037EEB7}"/>
              </a:ext>
            </a:extLst>
          </p:cNvPr>
          <p:cNvSpPr txBox="1"/>
          <p:nvPr/>
        </p:nvSpPr>
        <p:spPr>
          <a:xfrm>
            <a:off x="9093898" y="2012888"/>
            <a:ext cx="204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COMMUNICATIONS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10F8C4-BF5B-DF94-008C-4E3D94C9FF7D}"/>
              </a:ext>
            </a:extLst>
          </p:cNvPr>
          <p:cNvSpPr txBox="1"/>
          <p:nvPr/>
        </p:nvSpPr>
        <p:spPr>
          <a:xfrm>
            <a:off x="9093897" y="2606045"/>
            <a:ext cx="21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DEVELOP A HEAT-HEALTH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COMMUNICATIONS PLAN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7FCD52-2434-2997-0A68-9ECEBB32128A}"/>
              </a:ext>
            </a:extLst>
          </p:cNvPr>
          <p:cNvSpPr txBox="1"/>
          <p:nvPr/>
        </p:nvSpPr>
        <p:spPr>
          <a:xfrm>
            <a:off x="587851" y="4224460"/>
            <a:ext cx="204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HEALTH SYSTEM </a:t>
            </a:r>
          </a:p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RESILIENCE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EEAA96-E1D5-5BC6-E37F-D99753DBF623}"/>
              </a:ext>
            </a:extLst>
          </p:cNvPr>
          <p:cNvSpPr txBox="1"/>
          <p:nvPr/>
        </p:nvSpPr>
        <p:spPr>
          <a:xfrm>
            <a:off x="587850" y="4817617"/>
            <a:ext cx="240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STRENGTHEN HEALTH SYSTEM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PREPAREDNESS AND RESPONSE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A04542-2FE2-DAED-E0AC-6D9A7231235D}"/>
              </a:ext>
            </a:extLst>
          </p:cNvPr>
          <p:cNvSpPr txBox="1"/>
          <p:nvPr/>
        </p:nvSpPr>
        <p:spPr>
          <a:xfrm>
            <a:off x="3469274" y="4224460"/>
            <a:ext cx="238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REDUCTION IN HEAT </a:t>
            </a:r>
          </a:p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EXPOSURE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21796A-AFBE-0AB7-9ECF-1F70FFF85845}"/>
              </a:ext>
            </a:extLst>
          </p:cNvPr>
          <p:cNvSpPr txBox="1"/>
          <p:nvPr/>
        </p:nvSpPr>
        <p:spPr>
          <a:xfrm>
            <a:off x="3469273" y="4817617"/>
            <a:ext cx="21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PROTECT PEOPLE FROM HEAT.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09B2D2-E9D0-34D6-B4C1-520B4EEE96B3}"/>
              </a:ext>
            </a:extLst>
          </p:cNvPr>
          <p:cNvSpPr txBox="1"/>
          <p:nvPr/>
        </p:nvSpPr>
        <p:spPr>
          <a:xfrm>
            <a:off x="6297535" y="4224460"/>
            <a:ext cx="2048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SURVEILLANCE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091AB5-5DD9-4681-C041-BA64C9B582C0}"/>
              </a:ext>
            </a:extLst>
          </p:cNvPr>
          <p:cNvSpPr txBox="1"/>
          <p:nvPr/>
        </p:nvSpPr>
        <p:spPr>
          <a:xfrm>
            <a:off x="6297533" y="4564082"/>
            <a:ext cx="2487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ESTABLISH TIMELY SURVEILLANCE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AND DETECTION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FOR HEAT-HEALTH </a:t>
            </a:r>
          </a:p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ACTION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CCD54E-D28B-C91C-F157-015DA65B3CC7}"/>
              </a:ext>
            </a:extLst>
          </p:cNvPr>
          <p:cNvSpPr txBox="1"/>
          <p:nvPr/>
        </p:nvSpPr>
        <p:spPr>
          <a:xfrm>
            <a:off x="9093898" y="4224460"/>
            <a:ext cx="204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MONITORING, </a:t>
            </a:r>
          </a:p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EVALUATION </a:t>
            </a:r>
          </a:p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AND LEARNING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29ECE4-2799-9AD6-3A8A-C69F7F7E6B65}"/>
              </a:ext>
            </a:extLst>
          </p:cNvPr>
          <p:cNvSpPr txBox="1"/>
          <p:nvPr/>
        </p:nvSpPr>
        <p:spPr>
          <a:xfrm>
            <a:off x="9093897" y="5118080"/>
            <a:ext cx="246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venir Book" panose="02000503020000020003" pitchFamily="2" charset="0"/>
              </a:rPr>
              <a:t>ESTABLISH A PROCESS FOR REVIEW AND IMPROVEMENT</a:t>
            </a:r>
          </a:p>
        </p:txBody>
      </p:sp>
    </p:spTree>
    <p:extLst>
      <p:ext uri="{BB962C8B-B14F-4D97-AF65-F5344CB8AC3E}">
        <p14:creationId xmlns:p14="http://schemas.microsoft.com/office/powerpoint/2010/main" val="336010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12799F-6EC9-90EB-F42E-399A08E48C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A5A350-4586-9647-28A9-7140FC1C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781" y="3201034"/>
            <a:ext cx="5652435" cy="935990"/>
          </a:xfrm>
        </p:spPr>
        <p:txBody>
          <a:bodyPr/>
          <a:lstStyle/>
          <a:p>
            <a:r>
              <a:rPr lang="en-US" sz="8000" dirty="0"/>
              <a:t>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04B19-4178-4BA0-2C11-790DE667E84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399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C7B9BB-9257-419A-53B2-906D54784F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1737360"/>
            <a:ext cx="7007898" cy="4491318"/>
          </a:xfrm>
        </p:spPr>
        <p:txBody>
          <a:bodyPr>
            <a:normAutofit fontScale="77500" lnSpcReduction="20000"/>
          </a:bodyPr>
          <a:lstStyle/>
          <a:p>
            <a:r>
              <a:rPr lang="en-US" sz="23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The shock of August 2003 in France</a:t>
            </a:r>
          </a:p>
          <a:p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~15,000 excess deaths in ~ two weeks</a:t>
            </a:r>
          </a:p>
          <a:p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The lack of coordination and information sharing was a major obstacle to public response during the 2003 heatwave</a:t>
            </a:r>
          </a:p>
          <a:p>
            <a:r>
              <a:rPr lang="en-US" sz="23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2004: National heat prevention plan and warning system</a:t>
            </a:r>
          </a:p>
          <a:p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Multiple actors and actions to anticipate, to warn, to protect</a:t>
            </a:r>
          </a:p>
          <a:p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In 2024, 10 ministries were involved in the heat prevention plan (Health, Environment, Security, Economy, Agriculture, Sports, </a:t>
            </a:r>
            <a:r>
              <a:rPr lang="en-US" sz="23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Labour</a:t>
            </a:r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, Education, Culture, Justice)</a:t>
            </a:r>
          </a:p>
          <a:p>
            <a:r>
              <a:rPr lang="en-US" sz="23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Warning system</a:t>
            </a:r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 → Collaboration between </a:t>
            </a:r>
            <a:r>
              <a:rPr lang="en-US" sz="23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Météo</a:t>
            </a:r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-France, Santé </a:t>
            </a:r>
            <a:r>
              <a:rPr lang="en-US" sz="23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publique</a:t>
            </a:r>
            <a:r>
              <a:rPr lang="en-US" sz="2300" dirty="0">
                <a:solidFill>
                  <a:schemeClr val="tx1"/>
                </a:solidFill>
                <a:latin typeface="Avenir Next LT Pro" panose="020B0504020202020204" pitchFamily="34" charset="0"/>
              </a:rPr>
              <a:t> France, and the Ministry of Health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1733F-0738-B1D6-FF0A-CD9A7276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Next LT Pro" panose="020B0504020202020204" pitchFamily="34" charset="0"/>
              </a:rPr>
              <a:t>THE HEAT PREVENTION PLAN</a:t>
            </a:r>
            <a:br>
              <a:rPr lang="en-US" dirty="0">
                <a:latin typeface="Avenir Next LT Pro" panose="020B0504020202020204" pitchFamily="34" charset="0"/>
              </a:rPr>
            </a:br>
            <a:r>
              <a:rPr lang="en-US" b="1" dirty="0">
                <a:latin typeface="Avenir Next LT Pro" panose="020B0504020202020204" pitchFamily="34" charset="0"/>
              </a:rPr>
              <a:t>Santé </a:t>
            </a:r>
            <a:r>
              <a:rPr lang="en-US" b="1" dirty="0" err="1">
                <a:latin typeface="Avenir Next LT Pro" panose="020B0504020202020204" pitchFamily="34" charset="0"/>
              </a:rPr>
              <a:t>publique</a:t>
            </a:r>
            <a:r>
              <a:rPr lang="en-US" b="1" dirty="0">
                <a:latin typeface="Avenir Next LT Pro" panose="020B0504020202020204" pitchFamily="34" charset="0"/>
              </a:rPr>
              <a:t> France</a:t>
            </a:r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EC0F5-D7BB-C68A-5D15-2FEAC6D2CCA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1DA42-4B23-FBAD-3F9C-DFB68552C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323" y="1918758"/>
            <a:ext cx="4340075" cy="37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90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5E54E3-4129-ECBE-F36A-11BB0143F7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1840093"/>
            <a:ext cx="6631380" cy="4377827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Before: Epidemiological studies to choose evidence-based warning thresholds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Warning decisions are based on temperature forecasts</a:t>
            </a:r>
          </a:p>
          <a:p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During: Near-real-time surveillance system to support decision-making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Syndromic surveillance system collecting and monitoring mortality and morbidity impacts (1-day delay)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Mortality data from a sample of municipalities (15-day delay to obtain interpretable trends)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Trends in morbidity do not predict trends in mortality</a:t>
            </a:r>
          </a:p>
          <a:p>
            <a:r>
              <a:rPr lang="en-US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After: Impact assessments, analyses of risk factors, evaluation of the efficiency of interventions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Mortality and morbidity impacts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Risk perception, communication.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94E1AE-F3E1-7815-73BD-842F588D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8492453" cy="93599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HEALTH DATA IN THE HEAT HEALTH 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C1E3-EBB7-705E-DE9F-778976BDF6A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FD47C-5296-B2BF-BDC6-87F985B25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344" y="3429000"/>
            <a:ext cx="3826231" cy="3194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EE7F25-8990-D899-60E3-C0FA6D5A1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318" y="1571625"/>
            <a:ext cx="13144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63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BAB31C-BF04-97F3-9B98-B38FC53875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1355464"/>
            <a:ext cx="10697770" cy="5292762"/>
          </a:xfrm>
        </p:spPr>
        <p:txBody>
          <a:bodyPr>
            <a:normAutofit lnSpcReduction="10000"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A warning system needs to be robust and adaptable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Rapidly evolving situations, multiple exposures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Requires good communication between actors throughout the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The system must work even if it is 50°C and the computers are breaking down</a:t>
            </a:r>
          </a:p>
          <a:p>
            <a:r>
              <a:rPr lang="en-US" sz="16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Warning based on temperature forecasts are efficient and sufficient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Because prevention actions are costly, some people may want to wait for the observation of a health impact to act → but then it is too late!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Collective expertise is key to decision-making → during heat waves, we can have several meetings per day with </a:t>
            </a:r>
            <a:r>
              <a:rPr lang="en-US" sz="1600" dirty="0" err="1">
                <a:solidFill>
                  <a:schemeClr val="tx1"/>
                </a:solidFill>
                <a:latin typeface="Avenir Next LT Pro" panose="020B0504020202020204" pitchFamily="34" charset="0"/>
              </a:rPr>
              <a:t>Météo</a:t>
            </a: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-France and the Ministry of Health</a:t>
            </a:r>
          </a:p>
          <a:p>
            <a:r>
              <a:rPr lang="en-US" sz="16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Communication before, during, and after summer is essential to maintain awareness and the willingness to 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Risk perception is still 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venir Next LT Pro" panose="020B0504020202020204" pitchFamily="34" charset="0"/>
              </a:rPr>
              <a:t>Warning fatigue is a real problem</a:t>
            </a:r>
          </a:p>
          <a:p>
            <a:endParaRPr lang="en-US" sz="1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7E0039-CB54-BF3F-2913-D462CDBCF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9774"/>
            <a:ext cx="11233151" cy="935990"/>
          </a:xfrm>
        </p:spPr>
        <p:txBody>
          <a:bodyPr/>
          <a:lstStyle/>
          <a:p>
            <a:r>
              <a:rPr lang="en-US" dirty="0">
                <a:latin typeface="Avenir Next LT Pro" panose="020B0504020202020204" pitchFamily="34" charset="0"/>
              </a:rPr>
              <a:t>LESSONS LEARNT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07AFB-28FB-5661-6947-94AAC302784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7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855EF060-08D3-7340-9A27-3366B8B6C3A9}"/>
              </a:ext>
            </a:extLst>
          </p:cNvPr>
          <p:cNvSpPr/>
          <p:nvPr/>
        </p:nvSpPr>
        <p:spPr>
          <a:xfrm>
            <a:off x="216736" y="1860144"/>
            <a:ext cx="3734240" cy="5010547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2A2E721E-E372-784F-8FEA-1139BC301683}"/>
              </a:ext>
            </a:extLst>
          </p:cNvPr>
          <p:cNvSpPr/>
          <p:nvPr/>
        </p:nvSpPr>
        <p:spPr>
          <a:xfrm>
            <a:off x="226200" y="1317846"/>
            <a:ext cx="3712103" cy="92412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214CB919-2D08-3C4A-BEAD-CE3B81A8BB6C}"/>
              </a:ext>
            </a:extLst>
          </p:cNvPr>
          <p:cNvSpPr txBox="1"/>
          <p:nvPr/>
        </p:nvSpPr>
        <p:spPr>
          <a:xfrm>
            <a:off x="704048" y="1436700"/>
            <a:ext cx="275640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  <a:cs typeface="Poppins" pitchFamily="2" charset="77"/>
              </a:rPr>
              <a:t>MONITORING AND </a:t>
            </a:r>
          </a:p>
          <a:p>
            <a:pPr marL="0" marR="0" lvl="0" indent="0" algn="ctr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  <a:cs typeface="Poppins" pitchFamily="2" charset="77"/>
              </a:rPr>
              <a:t>WARNING SYSTEM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35" y="3938757"/>
            <a:ext cx="1002658" cy="203229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222987" y="2286609"/>
            <a:ext cx="3551707" cy="38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34B9DF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  <a:cs typeface="Poppins" pitchFamily="2" charset="77"/>
              </a:rPr>
              <a:t>Heat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4B9DF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  <a:cs typeface="Poppins" pitchFamily="2" charset="77"/>
              </a:rPr>
              <a:t>warning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34B9DF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  <a:cs typeface="Poppins" pitchFamily="2" charset="77"/>
              </a:rPr>
              <a:t>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4B9DF">
                    <a:lumMod val="75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  <a:cs typeface="Poppins" pitchFamily="2" charset="77"/>
              </a:rPr>
              <a:t>system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34B9DF">
                  <a:lumMod val="75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Verdana" panose="020B0604030504040204" pitchFamily="34" charset="0"/>
              <a:cs typeface="Poppins" pitchFamily="2" charset="77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523900" y="3927276"/>
            <a:ext cx="2016866" cy="540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27 city-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specific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" panose="020B050402020202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warning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systems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" panose="020B05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1523900" y="4686835"/>
            <a:ext cx="2132052" cy="696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3-day forecast warning bulletin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largely disseminated</a:t>
            </a: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0EA493E7-C015-EFE3-54DE-118AB9B8D3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12" y="2912012"/>
            <a:ext cx="622134" cy="619441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>
            <a:off x="1427792" y="5577157"/>
            <a:ext cx="2300120" cy="696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Prevention measures modulated according to the level of warning</a:t>
            </a:r>
          </a:p>
        </p:txBody>
      </p:sp>
      <p:sp>
        <p:nvSpPr>
          <p:cNvPr id="41" name="TextBox 4">
            <a:extLst>
              <a:ext uri="{FF2B5EF4-FFF2-40B4-BE49-F238E27FC236}">
                <a16:creationId xmlns:a16="http://schemas.microsoft.com/office/drawing/2014/main" id="{5A5C4F75-4507-D880-B597-25E4F3D187B3}"/>
              </a:ext>
            </a:extLst>
          </p:cNvPr>
          <p:cNvSpPr txBox="1"/>
          <p:nvPr/>
        </p:nvSpPr>
        <p:spPr>
          <a:xfrm>
            <a:off x="1192979" y="2951541"/>
            <a:ext cx="1959440" cy="540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National APP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 “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Caldo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 e Salute”</a:t>
            </a:r>
          </a:p>
        </p:txBody>
      </p:sp>
      <p:grpSp>
        <p:nvGrpSpPr>
          <p:cNvPr id="54" name="Gruppo 53"/>
          <p:cNvGrpSpPr/>
          <p:nvPr/>
        </p:nvGrpSpPr>
        <p:grpSpPr>
          <a:xfrm>
            <a:off x="8128139" y="1317846"/>
            <a:ext cx="3946281" cy="5760686"/>
            <a:chOff x="8146038" y="1038288"/>
            <a:chExt cx="3613826" cy="5701988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855EF060-08D3-7340-9A27-3366B8B6C3A9}"/>
                </a:ext>
              </a:extLst>
            </p:cNvPr>
            <p:cNvSpPr/>
            <p:nvPr/>
          </p:nvSpPr>
          <p:spPr>
            <a:xfrm>
              <a:off x="8146038" y="1038288"/>
              <a:ext cx="3600000" cy="57019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2A2E721E-E372-784F-8FEA-1139BC301683}"/>
                </a:ext>
              </a:extLst>
            </p:cNvPr>
            <p:cNvSpPr/>
            <p:nvPr/>
          </p:nvSpPr>
          <p:spPr>
            <a:xfrm>
              <a:off x="8159864" y="1038288"/>
              <a:ext cx="3600000" cy="894777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214CB919-2D08-3C4A-BEAD-CE3B81A8BB6C}"/>
                </a:ext>
              </a:extLst>
            </p:cNvPr>
            <p:cNvSpPr txBox="1"/>
            <p:nvPr/>
          </p:nvSpPr>
          <p:spPr>
            <a:xfrm>
              <a:off x="8979593" y="1240895"/>
              <a:ext cx="1960541" cy="56375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  <a:cs typeface="Poppins" pitchFamily="2" charset="77"/>
                </a:rPr>
                <a:t>EPIDEMIOLOGICAL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  <a:cs typeface="Poppins" pitchFamily="2" charset="77"/>
                </a:rPr>
                <a:t>SURVEILLANCE</a:t>
              </a:r>
            </a:p>
          </p:txBody>
        </p:sp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id="{214CB919-2D08-3C4A-BEAD-CE3B81A8BB6C}"/>
                </a:ext>
              </a:extLst>
            </p:cNvPr>
            <p:cNvSpPr txBox="1"/>
            <p:nvPr/>
          </p:nvSpPr>
          <p:spPr>
            <a:xfrm>
              <a:off x="8897726" y="1917810"/>
              <a:ext cx="2172871" cy="66643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4B9DF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  <a:cs typeface="Poppins" pitchFamily="2" charset="77"/>
                </a:rPr>
                <a:t>Daily mortality 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4B9DF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  <a:cs typeface="Poppins" pitchFamily="2" charset="77"/>
                </a:rPr>
                <a:t>surveillance system</a:t>
              </a:r>
            </a:p>
          </p:txBody>
        </p:sp>
      </p:grpSp>
      <p:grpSp>
        <p:nvGrpSpPr>
          <p:cNvPr id="53" name="Gruppo 52"/>
          <p:cNvGrpSpPr/>
          <p:nvPr/>
        </p:nvGrpSpPr>
        <p:grpSpPr>
          <a:xfrm>
            <a:off x="4081268" y="1317845"/>
            <a:ext cx="3719653" cy="5653109"/>
            <a:chOff x="4212297" y="526999"/>
            <a:chExt cx="3607321" cy="6222903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855EF060-08D3-7340-9A27-3366B8B6C3A9}"/>
                </a:ext>
              </a:extLst>
            </p:cNvPr>
            <p:cNvSpPr/>
            <p:nvPr/>
          </p:nvSpPr>
          <p:spPr>
            <a:xfrm>
              <a:off x="4212297" y="1047914"/>
              <a:ext cx="3600000" cy="57019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2A2E721E-E372-784F-8FEA-1139BC301683}"/>
                </a:ext>
              </a:extLst>
            </p:cNvPr>
            <p:cNvSpPr/>
            <p:nvPr/>
          </p:nvSpPr>
          <p:spPr>
            <a:xfrm>
              <a:off x="4219618" y="526999"/>
              <a:ext cx="3600000" cy="1042711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214CB919-2D08-3C4A-BEAD-CE3B81A8BB6C}"/>
                </a:ext>
              </a:extLst>
            </p:cNvPr>
            <p:cNvSpPr txBox="1"/>
            <p:nvPr/>
          </p:nvSpPr>
          <p:spPr>
            <a:xfrm>
              <a:off x="4726817" y="1704768"/>
              <a:ext cx="2585599" cy="6209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4B9DF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  <a:cs typeface="Poppins" pitchFamily="2" charset="77"/>
                </a:rPr>
                <a:t>Summer 2023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4B9DF">
                      <a:lumMod val="75000"/>
                    </a:srgbClr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  <a:cs typeface="Poppins" pitchFamily="2" charset="77"/>
                </a:rPr>
                <a:t>information campaign</a:t>
              </a:r>
            </a:p>
          </p:txBody>
        </p: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214CB919-2D08-3C4A-BEAD-CE3B81A8BB6C}"/>
                </a:ext>
              </a:extLst>
            </p:cNvPr>
            <p:cNvSpPr txBox="1"/>
            <p:nvPr/>
          </p:nvSpPr>
          <p:spPr>
            <a:xfrm>
              <a:off x="5008976" y="902896"/>
              <a:ext cx="2021282" cy="32526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  <a:cs typeface="Poppins" pitchFamily="2" charset="77"/>
                </a:rPr>
                <a:t>COMMUNICATION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  <a:cs typeface="Poppins" pitchFamily="2" charset="77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4232933" y="4952618"/>
              <a:ext cx="3564362" cy="833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</a:rPr>
                <a:t>Targeted national/regional/local campaigns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Verdana" panose="020B0604030504040204" pitchFamily="34" charset="0"/>
                </a:rPr>
                <a:t>(web, TV, social, testimonial, etc.)</a:t>
              </a:r>
            </a:p>
          </p:txBody>
        </p:sp>
        <p:pic>
          <p:nvPicPr>
            <p:cNvPr id="51" name="Immagine 5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2932" y="2520992"/>
              <a:ext cx="3579364" cy="2013392"/>
            </a:xfrm>
            <a:prstGeom prst="rect">
              <a:avLst/>
            </a:prstGeom>
          </p:spPr>
        </p:pic>
      </p:grpSp>
      <p:pic>
        <p:nvPicPr>
          <p:cNvPr id="57" name="Picture 9">
            <a:extLst>
              <a:ext uri="{FF2B5EF4-FFF2-40B4-BE49-F238E27FC236}">
                <a16:creationId xmlns:a16="http://schemas.microsoft.com/office/drawing/2014/main" id="{F6620B60-A912-934D-9C7E-97548F8808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3"/>
          <a:stretch/>
        </p:blipFill>
        <p:spPr>
          <a:xfrm>
            <a:off x="8255593" y="2805682"/>
            <a:ext cx="3659661" cy="1847301"/>
          </a:xfrm>
          <a:prstGeom prst="rect">
            <a:avLst/>
          </a:prstGeom>
        </p:spPr>
      </p:pic>
      <p:pic>
        <p:nvPicPr>
          <p:cNvPr id="58" name="Picture 13">
            <a:extLst>
              <a:ext uri="{FF2B5EF4-FFF2-40B4-BE49-F238E27FC236}">
                <a16:creationId xmlns:a16="http://schemas.microsoft.com/office/drawing/2014/main" id="{3BA5AFA9-D6D4-67CD-DE6B-3EE0BF3E9D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593" y="4672372"/>
            <a:ext cx="3669798" cy="1736628"/>
          </a:xfrm>
          <a:prstGeom prst="rect">
            <a:avLst/>
          </a:prstGeom>
        </p:spPr>
      </p:pic>
      <p:sp>
        <p:nvSpPr>
          <p:cNvPr id="60" name="Ovale 59"/>
          <p:cNvSpPr/>
          <p:nvPr/>
        </p:nvSpPr>
        <p:spPr>
          <a:xfrm>
            <a:off x="11094258" y="4292331"/>
            <a:ext cx="388493" cy="268108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Immagine 60">
            <a:extLst>
              <a:ext uri="{FF2B5EF4-FFF2-40B4-BE49-F238E27FC236}">
                <a16:creationId xmlns:a16="http://schemas.microsoft.com/office/drawing/2014/main" id="{C3DBA68F-01D4-4939-BE65-260B94B83E0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9431" y="6557952"/>
            <a:ext cx="1388527" cy="149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F9FDA-0976-4B10-435C-1F4347A33B83}"/>
              </a:ext>
            </a:extLst>
          </p:cNvPr>
          <p:cNvSpPr txBox="1"/>
          <p:nvPr/>
        </p:nvSpPr>
        <p:spPr>
          <a:xfrm>
            <a:off x="2450007" y="150102"/>
            <a:ext cx="6094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anose="020B0604030504040204" pitchFamily="34" charset="0"/>
              </a:rPr>
              <a:t>ITALIAN HEAT HEALTH ADAPTATION PLAN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venir Next LT Pro" panose="020B05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25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7913510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HEALTH THREATENING HIGH TEMPERATURES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9EC51-1200-F2B5-22A7-247A253E7476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62EA58-F670-ECBC-6632-011907C69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86"/>
          <a:stretch/>
        </p:blipFill>
        <p:spPr>
          <a:xfrm>
            <a:off x="0" y="1575413"/>
            <a:ext cx="3484354" cy="2027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8FD71-2D3A-1B6C-3BFA-32C4C5D35C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35"/>
          <a:stretch/>
        </p:blipFill>
        <p:spPr>
          <a:xfrm>
            <a:off x="4323739" y="1575413"/>
            <a:ext cx="6748213" cy="4365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DE0408-6F1B-5AA9-2FA8-056015A4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71" y="4303440"/>
            <a:ext cx="4813752" cy="797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E9115-B970-FFFA-E09F-BF88AFBBC4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895" t="79044" b="9399"/>
          <a:stretch/>
        </p:blipFill>
        <p:spPr>
          <a:xfrm>
            <a:off x="9842590" y="5282587"/>
            <a:ext cx="1906495" cy="9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4D0CCE-7415-645E-04FE-C98AE2A0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20" y="171185"/>
            <a:ext cx="7836237" cy="935990"/>
          </a:xfrm>
        </p:spPr>
        <p:txBody>
          <a:bodyPr/>
          <a:lstStyle/>
          <a:p>
            <a:r>
              <a:rPr lang="en-GB" sz="3200" dirty="0">
                <a:solidFill>
                  <a:schemeClr val="tx2"/>
                </a:solidFill>
                <a:latin typeface="Avenir Next LT Pro" panose="020B0504020202020204" pitchFamily="34" charset="0"/>
              </a:rPr>
              <a:t>REVISION OF THE AUSTRIAN </a:t>
            </a:r>
            <a:br>
              <a:rPr lang="en-GB" sz="3200" dirty="0">
                <a:solidFill>
                  <a:schemeClr val="tx2"/>
                </a:solidFill>
                <a:latin typeface="Avenir Next LT Pro" panose="020B0504020202020204" pitchFamily="34" charset="0"/>
              </a:rPr>
            </a:br>
            <a:r>
              <a:rPr lang="en-GB" sz="3200" dirty="0">
                <a:solidFill>
                  <a:schemeClr val="tx2"/>
                </a:solidFill>
                <a:latin typeface="Avenir Next LT Pro" panose="020B0504020202020204" pitchFamily="34" charset="0"/>
              </a:rPr>
              <a:t>HEAT PROTECTION PLAN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D8CA8-144F-5A9A-B706-7615A554CB6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E303857-E793-B348-7B58-BE10C9158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52" y="3082201"/>
            <a:ext cx="2539398" cy="356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7DE6EA4-9B2F-7F07-09D5-DDA1D305BFE9}"/>
              </a:ext>
            </a:extLst>
          </p:cNvPr>
          <p:cNvSpPr/>
          <p:nvPr/>
        </p:nvSpPr>
        <p:spPr>
          <a:xfrm>
            <a:off x="5582243" y="1674372"/>
            <a:ext cx="1800000" cy="112375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group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29FB8E1-0FB7-1B3D-E95A-D296DA7E849E}"/>
              </a:ext>
            </a:extLst>
          </p:cNvPr>
          <p:cNvSpPr/>
          <p:nvPr/>
        </p:nvSpPr>
        <p:spPr>
          <a:xfrm>
            <a:off x="5582243" y="3070620"/>
            <a:ext cx="1800000" cy="112375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Advisory  board 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F1A073ED-9654-BFFB-8CBA-31AE87BD2120}"/>
              </a:ext>
            </a:extLst>
          </p:cNvPr>
          <p:cNvSpPr/>
          <p:nvPr/>
        </p:nvSpPr>
        <p:spPr>
          <a:xfrm>
            <a:off x="3643837" y="4760718"/>
            <a:ext cx="3876812" cy="42291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27264B-6EF4-03F3-F0A8-860B99EC9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619" y="3082199"/>
            <a:ext cx="2522693" cy="3564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06F807F-2819-EDD7-6CD1-DB47C6CE3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952" y="1674372"/>
            <a:ext cx="1763432" cy="2520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12">
            <a:extLst>
              <a:ext uri="{FF2B5EF4-FFF2-40B4-BE49-F238E27FC236}">
                <a16:creationId xmlns:a16="http://schemas.microsoft.com/office/drawing/2014/main" id="{7C078298-734E-5506-95F9-581BFA4E62BF}"/>
              </a:ext>
            </a:extLst>
          </p:cNvPr>
          <p:cNvSpPr txBox="1"/>
          <p:nvPr/>
        </p:nvSpPr>
        <p:spPr>
          <a:xfrm>
            <a:off x="8248972" y="2011042"/>
            <a:ext cx="1766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Press conference 19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June 2024</a:t>
            </a:r>
          </a:p>
        </p:txBody>
      </p:sp>
      <p:sp>
        <p:nvSpPr>
          <p:cNvPr id="12" name="Ellipse 15">
            <a:extLst>
              <a:ext uri="{FF2B5EF4-FFF2-40B4-BE49-F238E27FC236}">
                <a16:creationId xmlns:a16="http://schemas.microsoft.com/office/drawing/2014/main" id="{C79674FA-4D21-D42C-F401-D41C3CCA16D8}"/>
              </a:ext>
            </a:extLst>
          </p:cNvPr>
          <p:cNvSpPr/>
          <p:nvPr/>
        </p:nvSpPr>
        <p:spPr>
          <a:xfrm>
            <a:off x="4491422" y="5599520"/>
            <a:ext cx="2051650" cy="87047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NATIONAL</a:t>
            </a:r>
          </a:p>
        </p:txBody>
      </p:sp>
    </p:spTree>
    <p:extLst>
      <p:ext uri="{BB962C8B-B14F-4D97-AF65-F5344CB8AC3E}">
        <p14:creationId xmlns:p14="http://schemas.microsoft.com/office/powerpoint/2010/main" val="2101389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D0C0C2-C5CF-473D-AF90-01953857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85" y="110330"/>
            <a:ext cx="8890487" cy="935990"/>
          </a:xfrm>
        </p:spPr>
        <p:txBody>
          <a:bodyPr/>
          <a:lstStyle/>
          <a:p>
            <a:r>
              <a:rPr lang="en-GB" sz="2800" dirty="0"/>
              <a:t>National Heat Protection Plan | Modular design</a:t>
            </a:r>
            <a:br>
              <a:rPr lang="en-GB" sz="2800" dirty="0"/>
            </a:br>
            <a:r>
              <a:rPr lang="en-GB" sz="1800" dirty="0"/>
              <a:t>based on WHO recommendations 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96B6A-0689-B02C-853C-841B5129C6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Sechseck 7">
            <a:extLst>
              <a:ext uri="{FF2B5EF4-FFF2-40B4-BE49-F238E27FC236}">
                <a16:creationId xmlns:a16="http://schemas.microsoft.com/office/drawing/2014/main" id="{7325F7F7-BC78-34C0-4558-9AA828C6B457}"/>
              </a:ext>
            </a:extLst>
          </p:cNvPr>
          <p:cNvSpPr>
            <a:spLocks noChangeAspect="1"/>
          </p:cNvSpPr>
          <p:nvPr/>
        </p:nvSpPr>
        <p:spPr>
          <a:xfrm rot="5400000">
            <a:off x="1037676" y="1599493"/>
            <a:ext cx="2203740" cy="2468544"/>
          </a:xfrm>
          <a:prstGeom prst="hexagon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Introduction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Sechseck 8">
            <a:extLst>
              <a:ext uri="{FF2B5EF4-FFF2-40B4-BE49-F238E27FC236}">
                <a16:creationId xmlns:a16="http://schemas.microsoft.com/office/drawing/2014/main" id="{8B5629A3-CD8E-1397-DA34-2E30D69D5B93}"/>
              </a:ext>
            </a:extLst>
          </p:cNvPr>
          <p:cNvSpPr>
            <a:spLocks noChangeAspect="1"/>
          </p:cNvSpPr>
          <p:nvPr/>
        </p:nvSpPr>
        <p:spPr>
          <a:xfrm rot="5400000">
            <a:off x="3024504" y="1599493"/>
            <a:ext cx="2203740" cy="2468544"/>
          </a:xfrm>
          <a:prstGeom prst="hexagon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National Heat Warning System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chseck 10">
            <a:extLst>
              <a:ext uri="{FF2B5EF4-FFF2-40B4-BE49-F238E27FC236}">
                <a16:creationId xmlns:a16="http://schemas.microsoft.com/office/drawing/2014/main" id="{7856FDF1-FEEE-CB4A-D7E9-EF495B49178D}"/>
              </a:ext>
            </a:extLst>
          </p:cNvPr>
          <p:cNvSpPr>
            <a:spLocks noChangeAspect="1"/>
          </p:cNvSpPr>
          <p:nvPr/>
        </p:nvSpPr>
        <p:spPr>
          <a:xfrm rot="5400000">
            <a:off x="5108150" y="1502674"/>
            <a:ext cx="2203740" cy="2662182"/>
          </a:xfrm>
          <a:prstGeom prst="hexagon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Information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and Communication</a:t>
            </a:r>
          </a:p>
        </p:txBody>
      </p:sp>
      <p:sp>
        <p:nvSpPr>
          <p:cNvPr id="8" name="Sechseck 11">
            <a:extLst>
              <a:ext uri="{FF2B5EF4-FFF2-40B4-BE49-F238E27FC236}">
                <a16:creationId xmlns:a16="http://schemas.microsoft.com/office/drawing/2014/main" id="{4710F8EA-9183-F823-2FD9-073477EEDEBE}"/>
              </a:ext>
            </a:extLst>
          </p:cNvPr>
          <p:cNvSpPr>
            <a:spLocks noChangeAspect="1"/>
          </p:cNvSpPr>
          <p:nvPr/>
        </p:nvSpPr>
        <p:spPr>
          <a:xfrm rot="5400000">
            <a:off x="8034339" y="3446046"/>
            <a:ext cx="2203740" cy="2468544"/>
          </a:xfrm>
          <a:prstGeom prst="hexag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Appendix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Sechseck 13">
            <a:extLst>
              <a:ext uri="{FF2B5EF4-FFF2-40B4-BE49-F238E27FC236}">
                <a16:creationId xmlns:a16="http://schemas.microsoft.com/office/drawing/2014/main" id="{CDF6D9E7-B297-6BA6-CDAF-40A80238D66F}"/>
              </a:ext>
            </a:extLst>
          </p:cNvPr>
          <p:cNvSpPr>
            <a:spLocks noChangeAspect="1"/>
          </p:cNvSpPr>
          <p:nvPr/>
        </p:nvSpPr>
        <p:spPr>
          <a:xfrm rot="5400000">
            <a:off x="2021838" y="3446046"/>
            <a:ext cx="2203740" cy="2468544"/>
          </a:xfrm>
          <a:prstGeom prst="hexag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Heat protection for vulnerable population groups</a:t>
            </a:r>
          </a:p>
        </p:txBody>
      </p:sp>
      <p:sp>
        <p:nvSpPr>
          <p:cNvPr id="10" name="Sechseck 14">
            <a:extLst>
              <a:ext uri="{FF2B5EF4-FFF2-40B4-BE49-F238E27FC236}">
                <a16:creationId xmlns:a16="http://schemas.microsoft.com/office/drawing/2014/main" id="{962B4977-5A05-8A71-54CC-3D4EA2904764}"/>
              </a:ext>
            </a:extLst>
          </p:cNvPr>
          <p:cNvSpPr>
            <a:spLocks noChangeAspect="1"/>
          </p:cNvSpPr>
          <p:nvPr/>
        </p:nvSpPr>
        <p:spPr>
          <a:xfrm rot="5400000">
            <a:off x="4026005" y="3446046"/>
            <a:ext cx="2203740" cy="2468544"/>
          </a:xfrm>
          <a:prstGeom prst="hexag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Heat protection in health and social care settings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Sechseck 15">
            <a:extLst>
              <a:ext uri="{FF2B5EF4-FFF2-40B4-BE49-F238E27FC236}">
                <a16:creationId xmlns:a16="http://schemas.microsoft.com/office/drawing/2014/main" id="{F52F7749-C52B-C34B-B71E-488C296A8112}"/>
              </a:ext>
            </a:extLst>
          </p:cNvPr>
          <p:cNvSpPr>
            <a:spLocks noChangeAspect="1"/>
          </p:cNvSpPr>
          <p:nvPr/>
        </p:nvSpPr>
        <p:spPr>
          <a:xfrm rot="5400000">
            <a:off x="6030172" y="3446046"/>
            <a:ext cx="2203740" cy="2468544"/>
          </a:xfrm>
          <a:prstGeom prst="hexagon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Monitoring of health impacts of heat</a:t>
            </a:r>
          </a:p>
        </p:txBody>
      </p:sp>
      <p:sp>
        <p:nvSpPr>
          <p:cNvPr id="12" name="Rechteck 21">
            <a:extLst>
              <a:ext uri="{FF2B5EF4-FFF2-40B4-BE49-F238E27FC236}">
                <a16:creationId xmlns:a16="http://schemas.microsoft.com/office/drawing/2014/main" id="{828E2C4A-E3FC-F4A6-1F49-9CA8ADA1D456}"/>
              </a:ext>
            </a:extLst>
          </p:cNvPr>
          <p:cNvSpPr/>
          <p:nvPr/>
        </p:nvSpPr>
        <p:spPr>
          <a:xfrm>
            <a:off x="9593671" y="5082806"/>
            <a:ext cx="2316600" cy="141360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Further information on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Health effects of heat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Communication of heat-related health information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Innovative warning systems</a:t>
            </a:r>
            <a:endParaRPr kumimoji="0" lang="de-DE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78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ADF701-BF20-3A3D-12A8-03A8A36FA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8793668" cy="935990"/>
          </a:xfrm>
        </p:spPr>
        <p:txBody>
          <a:bodyPr/>
          <a:lstStyle/>
          <a:p>
            <a:r>
              <a:rPr lang="en-GB" sz="3200" dirty="0">
                <a:latin typeface="Avenir Next LT Pro" panose="020B0504020202020204" pitchFamily="34" charset="0"/>
              </a:rPr>
              <a:t>HEAT WARNING SYSTEM AND DISSEMINATION</a:t>
            </a:r>
            <a:endParaRPr lang="en-US" sz="3200" dirty="0">
              <a:latin typeface="Avenir Next LT Pro" panose="020B05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8572A-D86D-4F6F-50D1-7D4E9E46FE7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22</a:t>
            </a:fld>
            <a:endParaRPr lang="en-GB" dirty="0"/>
          </a:p>
        </p:txBody>
      </p:sp>
      <p:cxnSp>
        <p:nvCxnSpPr>
          <p:cNvPr id="5" name="Gerade Verbindung mit Pfeil 38">
            <a:extLst>
              <a:ext uri="{FF2B5EF4-FFF2-40B4-BE49-F238E27FC236}">
                <a16:creationId xmlns:a16="http://schemas.microsoft.com/office/drawing/2014/main" id="{6ECE6D14-63BC-886C-610C-DB4912B764DB}"/>
              </a:ext>
            </a:extLst>
          </p:cNvPr>
          <p:cNvCxnSpPr/>
          <p:nvPr/>
        </p:nvCxnSpPr>
        <p:spPr>
          <a:xfrm>
            <a:off x="1887708" y="2662385"/>
            <a:ext cx="0" cy="2463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: abgerundete Ecken 15">
            <a:extLst>
              <a:ext uri="{FF2B5EF4-FFF2-40B4-BE49-F238E27FC236}">
                <a16:creationId xmlns:a16="http://schemas.microsoft.com/office/drawing/2014/main" id="{325F0748-3F5B-61B3-B824-6A1D3FEE0166}"/>
              </a:ext>
            </a:extLst>
          </p:cNvPr>
          <p:cNvSpPr/>
          <p:nvPr/>
        </p:nvSpPr>
        <p:spPr>
          <a:xfrm>
            <a:off x="773130" y="1711627"/>
            <a:ext cx="3158790" cy="95075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GeoSphere Austria </a:t>
            </a:r>
          </a:p>
        </p:txBody>
      </p:sp>
      <p:sp>
        <p:nvSpPr>
          <p:cNvPr id="7" name="Rechteck: abgerundete Ecken 16">
            <a:extLst>
              <a:ext uri="{FF2B5EF4-FFF2-40B4-BE49-F238E27FC236}">
                <a16:creationId xmlns:a16="http://schemas.microsoft.com/office/drawing/2014/main" id="{ECAD90F0-000A-039A-6A9D-98091F828B03}"/>
              </a:ext>
            </a:extLst>
          </p:cNvPr>
          <p:cNvSpPr/>
          <p:nvPr/>
        </p:nvSpPr>
        <p:spPr>
          <a:xfrm>
            <a:off x="773130" y="3418715"/>
            <a:ext cx="3158790" cy="95075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Ministry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of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Health</a:t>
            </a:r>
          </a:p>
        </p:txBody>
      </p:sp>
      <p:sp>
        <p:nvSpPr>
          <p:cNvPr id="8" name="Rechteck: abgerundete Ecken 17">
            <a:extLst>
              <a:ext uri="{FF2B5EF4-FFF2-40B4-BE49-F238E27FC236}">
                <a16:creationId xmlns:a16="http://schemas.microsoft.com/office/drawing/2014/main" id="{A120D0CB-391F-DDD6-ACEC-5DD0B725B880}"/>
              </a:ext>
            </a:extLst>
          </p:cNvPr>
          <p:cNvSpPr/>
          <p:nvPr/>
        </p:nvSpPr>
        <p:spPr>
          <a:xfrm>
            <a:off x="773130" y="5125803"/>
            <a:ext cx="3158790" cy="9507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Federal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states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cxnSp>
        <p:nvCxnSpPr>
          <p:cNvPr id="9" name="Gerade Verbindung mit Pfeil 35">
            <a:extLst>
              <a:ext uri="{FF2B5EF4-FFF2-40B4-BE49-F238E27FC236}">
                <a16:creationId xmlns:a16="http://schemas.microsoft.com/office/drawing/2014/main" id="{F56B6934-5926-872B-4DE2-B8442C213A14}"/>
              </a:ext>
            </a:extLst>
          </p:cNvPr>
          <p:cNvCxnSpPr>
            <a:cxnSpLocks/>
          </p:cNvCxnSpPr>
          <p:nvPr/>
        </p:nvCxnSpPr>
        <p:spPr>
          <a:xfrm>
            <a:off x="1380975" y="2662385"/>
            <a:ext cx="0" cy="7666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28">
            <a:extLst>
              <a:ext uri="{FF2B5EF4-FFF2-40B4-BE49-F238E27FC236}">
                <a16:creationId xmlns:a16="http://schemas.microsoft.com/office/drawing/2014/main" id="{E0116946-C193-DE09-70F1-6EB8C36D4007}"/>
              </a:ext>
            </a:extLst>
          </p:cNvPr>
          <p:cNvSpPr txBox="1"/>
          <p:nvPr/>
        </p:nvSpPr>
        <p:spPr>
          <a:xfrm>
            <a:off x="4168231" y="1850621"/>
            <a:ext cx="3158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>
                <a:solidFill>
                  <a:sysClr val="windowText" lastClr="000000"/>
                </a:solidFill>
                <a:latin typeface="Avenir Next LT Pro" panose="020B0504020202020204" pitchFamily="34" charset="0"/>
              </a:rPr>
              <a:t>W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eather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forecast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kern="0" dirty="0">
                <a:solidFill>
                  <a:sysClr val="windowText" lastClr="000000"/>
                </a:solidFill>
                <a:latin typeface="Avenir Next LT Pro" panose="020B0504020202020204" pitchFamily="34" charset="0"/>
              </a:rPr>
              <a:t>H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eat warning system</a:t>
            </a:r>
          </a:p>
        </p:txBody>
      </p:sp>
      <p:sp>
        <p:nvSpPr>
          <p:cNvPr id="11" name="Textfeld 29">
            <a:extLst>
              <a:ext uri="{FF2B5EF4-FFF2-40B4-BE49-F238E27FC236}">
                <a16:creationId xmlns:a16="http://schemas.microsoft.com/office/drawing/2014/main" id="{BA0E0A19-A8F6-6E33-3485-E33371B21046}"/>
              </a:ext>
            </a:extLst>
          </p:cNvPr>
          <p:cNvSpPr txBox="1"/>
          <p:nvPr/>
        </p:nvSpPr>
        <p:spPr>
          <a:xfrm>
            <a:off x="4168231" y="3442503"/>
            <a:ext cx="3526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 LT Pro" panose="020B0504020202020204" pitchFamily="34" charset="0"/>
              </a:rPr>
              <a:t>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eat phone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Social media campaign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 LT Pro" panose="020B0504020202020204" pitchFamily="34" charset="0"/>
              </a:rPr>
              <a:t>I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nformation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 via health portal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2" name="Textfeld 33">
            <a:extLst>
              <a:ext uri="{FF2B5EF4-FFF2-40B4-BE49-F238E27FC236}">
                <a16:creationId xmlns:a16="http://schemas.microsoft.com/office/drawing/2014/main" id="{A092DAD0-B0EA-0792-0606-51ED3699D175}"/>
              </a:ext>
            </a:extLst>
          </p:cNvPr>
          <p:cNvSpPr txBox="1"/>
          <p:nvPr/>
        </p:nvSpPr>
        <p:spPr>
          <a:xfrm>
            <a:off x="4168231" y="5300683"/>
            <a:ext cx="3158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Specific heat action/protection plans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pic>
        <p:nvPicPr>
          <p:cNvPr id="13" name="Grafik 8" descr="Beispiel der Darstellung der Hitzewarnung der Stufen 2 (gelb) und 3 (orange) auf einer Österreichkarte. ">
            <a:extLst>
              <a:ext uri="{FF2B5EF4-FFF2-40B4-BE49-F238E27FC236}">
                <a16:creationId xmlns:a16="http://schemas.microsoft.com/office/drawing/2014/main" id="{046F2126-7C02-46B3-D19C-2A9AD5EA5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47" y="1604085"/>
            <a:ext cx="2745326" cy="1752376"/>
          </a:xfrm>
          <a:prstGeom prst="rect">
            <a:avLst/>
          </a:prstGeom>
        </p:spPr>
      </p:pic>
      <p:sp>
        <p:nvSpPr>
          <p:cNvPr id="14" name="Textfeld 10">
            <a:extLst>
              <a:ext uri="{FF2B5EF4-FFF2-40B4-BE49-F238E27FC236}">
                <a16:creationId xmlns:a16="http://schemas.microsoft.com/office/drawing/2014/main" id="{D8E1B399-26FB-39E7-B479-29E84DC9D4E1}"/>
              </a:ext>
            </a:extLst>
          </p:cNvPr>
          <p:cNvSpPr txBox="1"/>
          <p:nvPr/>
        </p:nvSpPr>
        <p:spPr>
          <a:xfrm>
            <a:off x="8190547" y="1711627"/>
            <a:ext cx="1729782" cy="25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5000"/>
              </a:lnSpc>
              <a:spcBef>
                <a:spcPts val="36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venir Next LT Pro" panose="020B0504020202020204" pitchFamily="34" charset="0"/>
                <a:ea typeface="Verdana" pitchFamily="34" charset="0"/>
              </a:rPr>
              <a:t>24.8.2023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1BEE123-9C09-1872-893A-FB1282AB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059" y="4957492"/>
            <a:ext cx="1239889" cy="17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A5061D4-9196-B2F8-FF31-372044CB1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789" y="4524501"/>
            <a:ext cx="1317804" cy="160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05D7B05-2665-E9AD-509D-339BF481F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0" t="4910" r="5359"/>
          <a:stretch/>
        </p:blipFill>
        <p:spPr>
          <a:xfrm>
            <a:off x="9675741" y="4851610"/>
            <a:ext cx="1303920" cy="17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" descr="Hitzeschutzplan des Landes Tirol / Heat Protection Plan of Tirol">
            <a:extLst>
              <a:ext uri="{FF2B5EF4-FFF2-40B4-BE49-F238E27FC236}">
                <a16:creationId xmlns:a16="http://schemas.microsoft.com/office/drawing/2014/main" id="{AE9292AD-DC30-DAFB-DDE0-D2D83159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289" y="4524501"/>
            <a:ext cx="1239239" cy="175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1386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A636AE-3F8E-B0C7-DFE6-C27946F0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70783"/>
            <a:ext cx="8535484" cy="935990"/>
          </a:xfrm>
        </p:spPr>
        <p:txBody>
          <a:bodyPr/>
          <a:lstStyle/>
          <a:p>
            <a:r>
              <a:rPr lang="en-US" sz="2400" dirty="0"/>
              <a:t>ADDRESSING VULNERABLE POPULATION GROUPS &amp; </a:t>
            </a:r>
            <a:br>
              <a:rPr lang="en-US" sz="2400" dirty="0"/>
            </a:br>
            <a:r>
              <a:rPr lang="en-US" sz="2400" dirty="0"/>
              <a:t>HEALTH AND SOCIAL CARE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9684B-6FC4-4F57-A123-C3646570778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536A8-0343-25B2-C089-E2237B5805F8}"/>
              </a:ext>
            </a:extLst>
          </p:cNvPr>
          <p:cNvSpPr txBox="1"/>
          <p:nvPr/>
        </p:nvSpPr>
        <p:spPr>
          <a:xfrm>
            <a:off x="782403" y="1840475"/>
            <a:ext cx="38021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venir Next LT Pro" panose="020B0504020202020204" pitchFamily="34" charset="0"/>
              </a:rPr>
              <a:t>Lists of possible measures at local and/or regional level in cases of heat and heat-related stress for vulnerable population groups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 LT Pro" panose="020B0504020202020204" pitchFamily="34" charset="0"/>
              </a:rPr>
              <a:t>List of recommended measures to prepare for, protect against and respond to heat and heat-related stress in health and social care settings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D41E885-EC1D-505F-3874-20A562572469}"/>
              </a:ext>
            </a:extLst>
          </p:cNvPr>
          <p:cNvSpPr/>
          <p:nvPr/>
        </p:nvSpPr>
        <p:spPr>
          <a:xfrm>
            <a:off x="5363902" y="1529157"/>
            <a:ext cx="6587844" cy="2351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Toolbox for accessibility and support for vulnerable population groups with best practices examples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71778E-3AF9-4168-7B55-2FA867AE2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000" y="2198094"/>
            <a:ext cx="830881" cy="153985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951C1A0-2DEF-304B-E77D-457A50F4D354}"/>
              </a:ext>
            </a:extLst>
          </p:cNvPr>
          <p:cNvSpPr/>
          <p:nvPr/>
        </p:nvSpPr>
        <p:spPr>
          <a:xfrm>
            <a:off x="5363902" y="3943203"/>
            <a:ext cx="6587844" cy="2228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Toolbox for heat protection plans for health and social care settings  with best practices examples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9BA2595-CA8E-E2BB-B891-2C1822512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671" y="2202213"/>
            <a:ext cx="1126912" cy="145069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92EDDA8-B7AB-6E24-A0EC-0E0ABB131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8351" y="2216980"/>
            <a:ext cx="1126912" cy="14886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AAA4223-F261-809F-94BC-659D7BFAF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422" y="2195518"/>
            <a:ext cx="1171020" cy="15316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0530803-9CC7-E4FE-ED80-BFCD144AD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367" y="2202213"/>
            <a:ext cx="1155737" cy="15316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94B2C9A-4796-2834-A2F2-8C99EF0B8C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875" y="2220783"/>
            <a:ext cx="1172864" cy="151716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0C32492-B10F-CCC1-F58B-2C41ACF8D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556" y="4657429"/>
            <a:ext cx="1059359" cy="134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518F333-066A-30B4-E904-6FF8381C3B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9570" y="4657429"/>
            <a:ext cx="1049937" cy="134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32A478C-2174-845E-FF02-C55535313B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5135" y="4659785"/>
            <a:ext cx="833042" cy="1056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B8073FE-E929-CDC5-8FA7-1992D76252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8081" y="4679758"/>
            <a:ext cx="829455" cy="1056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E3499B0-14E3-D446-80C9-EF9ABCBF26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8680" y="5005595"/>
            <a:ext cx="830781" cy="1056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5E053DA1-4041-CA2E-C413-AA534F4D3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13" y="5376653"/>
            <a:ext cx="1165048" cy="52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864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DFAC2-D1BD-A6B6-1415-438FE275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8341847" cy="935990"/>
          </a:xfrm>
        </p:spPr>
        <p:txBody>
          <a:bodyPr/>
          <a:lstStyle/>
          <a:p>
            <a:r>
              <a:rPr lang="de-DE" sz="2800" dirty="0"/>
              <a:t>MONITORING THE IMPACT OF HEAT ON HEALTH 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CF769-E5FE-74BA-3CD2-1973ACF1770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CBF431F-B54C-F3DC-624D-A4C17DD48B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5" y="1785987"/>
            <a:ext cx="11233150" cy="223737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Heat mortality monitoring</a:t>
            </a:r>
          </a:p>
          <a:p>
            <a:pPr marL="809625" lvl="1" indent="-342900"/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Estimate of heat-associated excess mortality including 95 % confidence </a:t>
            </a:r>
            <a:b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venir Next LT Pro" panose="020B0504020202020204" pitchFamily="34" charset="0"/>
              </a:rPr>
              <a:t>interval, Austria, summer periods</a:t>
            </a:r>
            <a:endParaRPr lang="de-DE" dirty="0">
              <a:solidFill>
                <a:schemeClr val="tx1"/>
              </a:solidFill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Heat morbidity monitoring</a:t>
            </a:r>
          </a:p>
          <a:p>
            <a:pPr marL="809625" lvl="1" indent="-342900"/>
            <a:r>
              <a:rPr lang="de-DE" dirty="0">
                <a:solidFill>
                  <a:schemeClr val="tx1"/>
                </a:solidFill>
                <a:latin typeface="Avenir Next LT Pro" panose="020B0504020202020204" pitchFamily="34" charset="0"/>
              </a:rPr>
              <a:t>Hospital admissions based on selected ICD-10 codes</a:t>
            </a:r>
          </a:p>
        </p:txBody>
      </p:sp>
      <p:sp>
        <p:nvSpPr>
          <p:cNvPr id="6" name="Rechteck 4">
            <a:extLst>
              <a:ext uri="{FF2B5EF4-FFF2-40B4-BE49-F238E27FC236}">
                <a16:creationId xmlns:a16="http://schemas.microsoft.com/office/drawing/2014/main" id="{B8E72DBA-48CC-2862-91EC-B4182FB280F5}"/>
              </a:ext>
            </a:extLst>
          </p:cNvPr>
          <p:cNvSpPr/>
          <p:nvPr/>
        </p:nvSpPr>
        <p:spPr>
          <a:xfrm>
            <a:off x="3222625" y="4482107"/>
            <a:ext cx="5908133" cy="2254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Toolbox for meteorological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parameters and climate overviews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31F66C-0B6F-8AB8-AF22-8D8648472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06" y="5196729"/>
            <a:ext cx="1561159" cy="15351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C551F41-56E9-6A1D-E0B4-8BC9293C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30" y="4482107"/>
            <a:ext cx="1658428" cy="22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Beispiel der Darstellung der Hitzewarnung der Stufen 2 (gelb) und 3 (orange) auf einer Österreichkarte. ">
            <a:extLst>
              <a:ext uri="{FF2B5EF4-FFF2-40B4-BE49-F238E27FC236}">
                <a16:creationId xmlns:a16="http://schemas.microsoft.com/office/drawing/2014/main" id="{A402B238-2565-0A8C-F367-42281CC80E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5287855"/>
            <a:ext cx="2262304" cy="14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11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B6FB7-8551-8C6F-E345-7C606673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597" y="3856234"/>
            <a:ext cx="8160000" cy="720000"/>
          </a:xfrm>
        </p:spPr>
        <p:txBody>
          <a:bodyPr>
            <a:noAutofit/>
          </a:bodyPr>
          <a:lstStyle/>
          <a:p>
            <a:r>
              <a:rPr lang="en-US" sz="8800" dirty="0">
                <a:latin typeface="Avenir Next LT Pro" panose="020B0504020202020204" pitchFamily="34" charset="0"/>
              </a:rPr>
              <a:t>Thanks</a:t>
            </a:r>
            <a:br>
              <a:rPr lang="en-US" sz="8800" dirty="0"/>
            </a:br>
            <a:endParaRPr lang="en-US" sz="8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0166-3E83-126C-6B64-504FBCDCE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2E571-A347-1B3C-8B68-D9B2D649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8ECDE-0D2E-C89F-2CD5-2388768C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C12AE-189F-46E6-94BB-12FB54E3502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651271-F27B-364A-0669-35BA42DB87D2}"/>
              </a:ext>
            </a:extLst>
          </p:cNvPr>
          <p:cNvSpPr txBox="1"/>
          <p:nvPr/>
        </p:nvSpPr>
        <p:spPr>
          <a:xfrm>
            <a:off x="225911" y="5503783"/>
            <a:ext cx="87352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kern="0" dirty="0">
                <a:solidFill>
                  <a:srgbClr val="0092D1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Marisol YGLESIAS GONZALEZ </a:t>
            </a:r>
            <a:r>
              <a:rPr lang="en-GB" sz="16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| Technical Officer (Climate Change Adaptation and Health)</a:t>
            </a:r>
            <a:br>
              <a:rPr lang="en-GB" sz="16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GB" sz="1600" b="1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 Regional Office for Europe</a:t>
            </a:r>
            <a:r>
              <a:rPr lang="en-GB" sz="16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 European Centre for Environment and Health | </a:t>
            </a:r>
          </a:p>
          <a:p>
            <a:r>
              <a:rPr lang="en-GB" sz="16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Bonn, Germany</a:t>
            </a:r>
            <a:br>
              <a:rPr lang="en-GB" sz="16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600" kern="0" dirty="0"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yglesiasgonzalezm@who.int</a:t>
            </a:r>
            <a:endParaRPr lang="en-US" sz="1600" kern="0" dirty="0"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7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47DA0-DEFB-6D4F-CE68-204974A41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F89A49-3E47-F31D-DA61-8B97B15917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7913510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HIGHER, FURTHER, HOTTER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A2C41-46F4-F423-1EB8-FC737231F6FA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03FE89B4-3021-1CB2-D78E-E9F39681AF2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2552" y="1793655"/>
            <a:ext cx="5978486" cy="34824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AB30CF-6940-FA2D-B52C-BE19600CEC16}"/>
              </a:ext>
            </a:extLst>
          </p:cNvPr>
          <p:cNvSpPr txBox="1"/>
          <p:nvPr/>
        </p:nvSpPr>
        <p:spPr>
          <a:xfrm>
            <a:off x="1349128" y="1793655"/>
            <a:ext cx="427350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575339">
              <a:spcAft>
                <a:spcPts val="1200"/>
              </a:spcAft>
            </a:pP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Climate</a:t>
            </a:r>
            <a:r>
              <a:rPr lang="en-US" sz="1600" spc="5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43" dirty="0">
                <a:latin typeface="Avenir Next LT Pro" panose="020B0504020202020204" pitchFamily="34" charset="0"/>
                <a:cs typeface="Century Gothic"/>
              </a:rPr>
              <a:t>change</a:t>
            </a:r>
            <a:r>
              <a:rPr lang="en-US" sz="1600" spc="5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73" dirty="0">
                <a:latin typeface="Avenir Next LT Pro" panose="020B0504020202020204" pitchFamily="34" charset="0"/>
                <a:cs typeface="Century Gothic"/>
              </a:rPr>
              <a:t>is</a:t>
            </a:r>
            <a:r>
              <a:rPr lang="en-US" sz="1600" spc="5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projected</a:t>
            </a:r>
            <a:r>
              <a:rPr lang="en-US" sz="1600" spc="5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to</a:t>
            </a:r>
            <a:r>
              <a:rPr lang="en-US" sz="1600" spc="5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significantly</a:t>
            </a:r>
            <a:r>
              <a:rPr lang="en-US" sz="1600" spc="5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7" dirty="0">
                <a:latin typeface="Avenir Next LT Pro" panose="020B0504020202020204" pitchFamily="34" charset="0"/>
                <a:cs typeface="Century Gothic"/>
              </a:rPr>
              <a:t>increase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population</a:t>
            </a:r>
            <a:r>
              <a:rPr lang="en-US" sz="1600" spc="1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exposure</a:t>
            </a:r>
            <a:r>
              <a:rPr lang="en-US" sz="1600" spc="1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to</a:t>
            </a:r>
            <a:r>
              <a:rPr lang="en-US" sz="1600" spc="1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37" dirty="0">
                <a:latin typeface="Avenir Next LT Pro" panose="020B0504020202020204" pitchFamily="34" charset="0"/>
                <a:cs typeface="Century Gothic"/>
              </a:rPr>
              <a:t>heat-</a:t>
            </a:r>
            <a:r>
              <a:rPr lang="en-US" sz="1600" spc="-7" dirty="0">
                <a:latin typeface="Avenir Next LT Pro" panose="020B0504020202020204" pitchFamily="34" charset="0"/>
                <a:cs typeface="Century Gothic"/>
              </a:rPr>
              <a:t>related </a:t>
            </a:r>
            <a:r>
              <a:rPr lang="en-US" sz="1600" spc="37" dirty="0">
                <a:latin typeface="Avenir Next LT Pro" panose="020B0504020202020204" pitchFamily="34" charset="0"/>
                <a:cs typeface="Century Gothic"/>
              </a:rPr>
              <a:t>morbidity</a:t>
            </a:r>
            <a:r>
              <a:rPr lang="en-US" sz="1600" spc="-4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20" dirty="0">
                <a:latin typeface="Avenir Next LT Pro" panose="020B0504020202020204" pitchFamily="34" charset="0"/>
                <a:cs typeface="Century Gothic"/>
              </a:rPr>
              <a:t>and</a:t>
            </a:r>
            <a:r>
              <a:rPr lang="en-US" sz="1600" spc="-4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33" dirty="0">
                <a:latin typeface="Avenir Next LT Pro" panose="020B0504020202020204" pitchFamily="34" charset="0"/>
                <a:cs typeface="Century Gothic"/>
              </a:rPr>
              <a:t>mortality.</a:t>
            </a:r>
            <a:r>
              <a:rPr lang="en-US" sz="1600" spc="257" dirty="0">
                <a:latin typeface="Avenir Next LT Pro" panose="020B0504020202020204" pitchFamily="34" charset="0"/>
                <a:cs typeface="Century Gothic"/>
              </a:rPr>
              <a:t> </a:t>
            </a:r>
            <a:br>
              <a:rPr lang="en-US" sz="1600" spc="257" dirty="0">
                <a:latin typeface="Avenir Next LT Pro" panose="020B0504020202020204" pitchFamily="34" charset="0"/>
                <a:cs typeface="Century Gothic"/>
              </a:rPr>
            </a:br>
            <a:r>
              <a:rPr lang="en-US" sz="1600" spc="80" dirty="0">
                <a:latin typeface="Avenir Next LT Pro" panose="020B0504020202020204" pitchFamily="34" charset="0"/>
                <a:cs typeface="Calibri"/>
              </a:rPr>
              <a:t>(HIGH</a:t>
            </a:r>
            <a:r>
              <a:rPr lang="en-US" sz="1600" spc="57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600" spc="103" dirty="0">
                <a:latin typeface="Avenir Next LT Pro" panose="020B0504020202020204" pitchFamily="34" charset="0"/>
                <a:cs typeface="Calibri"/>
              </a:rPr>
              <a:t>CONFIDENCE)</a:t>
            </a:r>
            <a:endParaRPr lang="en-US" sz="1600" dirty="0">
              <a:latin typeface="Avenir Next LT Pro" panose="020B0504020202020204" pitchFamily="34" charset="0"/>
              <a:cs typeface="Calibri"/>
            </a:endParaRPr>
          </a:p>
          <a:p>
            <a:pPr marL="8467" marR="3387">
              <a:spcAft>
                <a:spcPts val="1200"/>
              </a:spcAft>
            </a:pPr>
            <a:r>
              <a:rPr lang="en-US" sz="1600" spc="17" dirty="0">
                <a:latin typeface="Avenir Next LT Pro" panose="020B0504020202020204" pitchFamily="34" charset="0"/>
                <a:cs typeface="Century Gothic"/>
              </a:rPr>
              <a:t>Heat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73" dirty="0">
                <a:latin typeface="Avenir Next LT Pro" panose="020B0504020202020204" pitchFamily="34" charset="0"/>
                <a:cs typeface="Century Gothic"/>
              </a:rPr>
              <a:t>is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90" dirty="0">
                <a:latin typeface="Avenir Next LT Pro" panose="020B0504020202020204" pitchFamily="34" charset="0"/>
                <a:cs typeface="Century Gothic"/>
              </a:rPr>
              <a:t>a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10" dirty="0">
                <a:latin typeface="Avenir Next LT Pro" panose="020B0504020202020204" pitchFamily="34" charset="0"/>
                <a:cs typeface="Century Gothic"/>
              </a:rPr>
              <a:t>growing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17" dirty="0">
                <a:latin typeface="Avenir Next LT Pro" panose="020B0504020202020204" pitchFamily="34" charset="0"/>
                <a:cs typeface="Century Gothic"/>
              </a:rPr>
              <a:t>health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risk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7" dirty="0">
                <a:latin typeface="Avenir Next LT Pro" panose="020B0504020202020204" pitchFamily="34" charset="0"/>
                <a:cs typeface="Century Gothic"/>
              </a:rPr>
              <a:t>due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to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10" dirty="0">
                <a:latin typeface="Avenir Next LT Pro" panose="020B0504020202020204" pitchFamily="34" charset="0"/>
                <a:cs typeface="Century Gothic"/>
              </a:rPr>
              <a:t>burgeoning</a:t>
            </a:r>
            <a:r>
              <a:rPr lang="en-US" sz="1600" spc="-4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17" dirty="0">
                <a:latin typeface="Avenir Next LT Pro" panose="020B0504020202020204" pitchFamily="34" charset="0"/>
                <a:cs typeface="Century Gothic"/>
              </a:rPr>
              <a:t>urbanization.</a:t>
            </a:r>
            <a:br>
              <a:rPr lang="en-US" sz="1600" spc="17" dirty="0">
                <a:latin typeface="Avenir Next LT Pro" panose="020B0504020202020204" pitchFamily="34" charset="0"/>
                <a:cs typeface="Century Gothic"/>
              </a:rPr>
            </a:br>
            <a:r>
              <a:rPr lang="en-US" sz="1600" spc="103" dirty="0">
                <a:latin typeface="Avenir Next LT Pro" panose="020B0504020202020204" pitchFamily="34" charset="0"/>
                <a:cs typeface="Calibri"/>
              </a:rPr>
              <a:t>(VERY</a:t>
            </a:r>
            <a:r>
              <a:rPr lang="en-US" sz="1600" spc="53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600" spc="76" dirty="0">
                <a:latin typeface="Avenir Next LT Pro" panose="020B0504020202020204" pitchFamily="34" charset="0"/>
                <a:cs typeface="Calibri"/>
              </a:rPr>
              <a:t>HIGH</a:t>
            </a:r>
            <a:r>
              <a:rPr lang="en-US" sz="1600" spc="53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600" spc="103" dirty="0">
                <a:latin typeface="Avenir Next LT Pro" panose="020B0504020202020204" pitchFamily="34" charset="0"/>
                <a:cs typeface="Calibri"/>
              </a:rPr>
              <a:t>CONFIDENCE)</a:t>
            </a:r>
            <a:endParaRPr lang="en-US" sz="1600" dirty="0">
              <a:latin typeface="Avenir Next LT Pro" panose="020B0504020202020204" pitchFamily="34" charset="0"/>
              <a:cs typeface="Calibri"/>
            </a:endParaRPr>
          </a:p>
          <a:p>
            <a:pPr marL="8467" marR="40642">
              <a:spcAft>
                <a:spcPts val="1200"/>
              </a:spcAft>
            </a:pPr>
            <a:r>
              <a:rPr lang="en-US" sz="1600" spc="40" dirty="0">
                <a:latin typeface="Avenir Next LT Pro" panose="020B0504020202020204" pitchFamily="34" charset="0"/>
                <a:cs typeface="Century Gothic"/>
              </a:rPr>
              <a:t>Strong</a:t>
            </a:r>
            <a:r>
              <a:rPr lang="en-US" sz="1600" spc="57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27" dirty="0">
                <a:latin typeface="Avenir Next LT Pro" panose="020B0504020202020204" pitchFamily="34" charset="0"/>
                <a:cs typeface="Century Gothic"/>
              </a:rPr>
              <a:t>geographical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differences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in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37" dirty="0">
                <a:latin typeface="Avenir Next LT Pro" panose="020B0504020202020204" pitchFamily="34" charset="0"/>
                <a:cs typeface="Century Gothic"/>
              </a:rPr>
              <a:t>heat-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related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37" dirty="0">
                <a:latin typeface="Avenir Next LT Pro" panose="020B0504020202020204" pitchFamily="34" charset="0"/>
                <a:cs typeface="Century Gothic"/>
              </a:rPr>
              <a:t>mortality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are</a:t>
            </a:r>
            <a:r>
              <a:rPr lang="en-US" sz="1600" spc="20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projected</a:t>
            </a:r>
            <a:r>
              <a:rPr lang="en-US" sz="1600" spc="2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60" dirty="0">
                <a:latin typeface="Avenir Next LT Pro" panose="020B0504020202020204" pitchFamily="34" charset="0"/>
                <a:cs typeface="Century Gothic"/>
              </a:rPr>
              <a:t>to</a:t>
            </a:r>
            <a:r>
              <a:rPr lang="en-US" sz="1600" spc="2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-17" dirty="0">
                <a:latin typeface="Avenir Next LT Pro" panose="020B0504020202020204" pitchFamily="34" charset="0"/>
                <a:cs typeface="Century Gothic"/>
              </a:rPr>
              <a:t>emerge</a:t>
            </a:r>
            <a:r>
              <a:rPr lang="en-US" sz="1600" spc="2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later</a:t>
            </a:r>
            <a:r>
              <a:rPr lang="en-US" sz="1600" spc="2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spc="80" dirty="0">
                <a:latin typeface="Avenir Next LT Pro" panose="020B0504020202020204" pitchFamily="34" charset="0"/>
                <a:cs typeface="Century Gothic"/>
              </a:rPr>
              <a:t>this</a:t>
            </a:r>
            <a:r>
              <a:rPr lang="en-US" sz="1600" spc="23" dirty="0">
                <a:latin typeface="Avenir Next LT Pro" panose="020B0504020202020204" pitchFamily="34" charset="0"/>
                <a:cs typeface="Century Gothic"/>
              </a:rPr>
              <a:t> </a:t>
            </a:r>
            <a:r>
              <a:rPr lang="en-US" sz="1600" dirty="0">
                <a:latin typeface="Avenir Next LT Pro" panose="020B0504020202020204" pitchFamily="34" charset="0"/>
                <a:cs typeface="Century Gothic"/>
              </a:rPr>
              <a:t>century. </a:t>
            </a:r>
            <a:br>
              <a:rPr lang="en-US" sz="1600" dirty="0">
                <a:latin typeface="Avenir Next LT Pro" panose="020B0504020202020204" pitchFamily="34" charset="0"/>
                <a:cs typeface="Century Gothic"/>
              </a:rPr>
            </a:br>
            <a:r>
              <a:rPr lang="en-US" sz="1600" spc="103" dirty="0">
                <a:latin typeface="Avenir Next LT Pro" panose="020B0504020202020204" pitchFamily="34" charset="0"/>
                <a:cs typeface="Calibri"/>
              </a:rPr>
              <a:t>(VERY</a:t>
            </a:r>
            <a:r>
              <a:rPr lang="en-US" sz="1600" spc="130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600" spc="76" dirty="0">
                <a:latin typeface="Avenir Next LT Pro" panose="020B0504020202020204" pitchFamily="34" charset="0"/>
                <a:cs typeface="Calibri"/>
              </a:rPr>
              <a:t>HIGH</a:t>
            </a:r>
            <a:r>
              <a:rPr lang="en-US" sz="1600" spc="133" dirty="0">
                <a:latin typeface="Avenir Next LT Pro" panose="020B0504020202020204" pitchFamily="34" charset="0"/>
                <a:cs typeface="Calibri"/>
              </a:rPr>
              <a:t> </a:t>
            </a:r>
            <a:r>
              <a:rPr lang="en-US" sz="1600" spc="103" dirty="0">
                <a:latin typeface="Avenir Next LT Pro" panose="020B0504020202020204" pitchFamily="34" charset="0"/>
                <a:cs typeface="Calibri"/>
              </a:rPr>
              <a:t>CONFIDENCE)</a:t>
            </a:r>
            <a:endParaRPr lang="en-US" sz="1600" dirty="0">
              <a:latin typeface="Avenir Next LT Pro" panose="020B0504020202020204" pitchFamily="34" charset="0"/>
              <a:cs typeface="Calibri"/>
            </a:endParaRPr>
          </a:p>
        </p:txBody>
      </p:sp>
      <p:grpSp>
        <p:nvGrpSpPr>
          <p:cNvPr id="20" name="object 9">
            <a:extLst>
              <a:ext uri="{FF2B5EF4-FFF2-40B4-BE49-F238E27FC236}">
                <a16:creationId xmlns:a16="http://schemas.microsoft.com/office/drawing/2014/main" id="{ED59F438-080E-FB2A-8BCB-24C7C319F14A}"/>
              </a:ext>
            </a:extLst>
          </p:cNvPr>
          <p:cNvGrpSpPr/>
          <p:nvPr/>
        </p:nvGrpSpPr>
        <p:grpSpPr>
          <a:xfrm>
            <a:off x="547036" y="1897655"/>
            <a:ext cx="502497" cy="502497"/>
            <a:chOff x="1097326" y="3524723"/>
            <a:chExt cx="753745" cy="753745"/>
          </a:xfrm>
        </p:grpSpPr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362328C9-A838-6298-1EB8-30167E801D94}"/>
                </a:ext>
              </a:extLst>
            </p:cNvPr>
            <p:cNvSpPr/>
            <p:nvPr/>
          </p:nvSpPr>
          <p:spPr>
            <a:xfrm>
              <a:off x="1097326" y="3524723"/>
              <a:ext cx="753745" cy="753745"/>
            </a:xfrm>
            <a:custGeom>
              <a:avLst/>
              <a:gdLst/>
              <a:ahLst/>
              <a:cxnLst/>
              <a:rect l="l" t="t" r="r" b="b"/>
              <a:pathLst>
                <a:path w="753744" h="753745">
                  <a:moveTo>
                    <a:pt x="376784" y="753548"/>
                  </a:moveTo>
                  <a:lnTo>
                    <a:pt x="329512" y="750613"/>
                  </a:lnTo>
                  <a:lnTo>
                    <a:pt x="284002" y="742042"/>
                  </a:lnTo>
                  <a:lnTo>
                    <a:pt x="240597" y="728188"/>
                  </a:lnTo>
                  <a:lnTo>
                    <a:pt x="199651" y="709404"/>
                  </a:lnTo>
                  <a:lnTo>
                    <a:pt x="161515" y="686044"/>
                  </a:lnTo>
                  <a:lnTo>
                    <a:pt x="126543" y="658460"/>
                  </a:lnTo>
                  <a:lnTo>
                    <a:pt x="95089" y="627005"/>
                  </a:lnTo>
                  <a:lnTo>
                    <a:pt x="67505" y="592034"/>
                  </a:lnTo>
                  <a:lnTo>
                    <a:pt x="44145" y="553898"/>
                  </a:lnTo>
                  <a:lnTo>
                    <a:pt x="25361" y="512951"/>
                  </a:lnTo>
                  <a:lnTo>
                    <a:pt x="11506" y="469546"/>
                  </a:lnTo>
                  <a:lnTo>
                    <a:pt x="2935" y="424036"/>
                  </a:lnTo>
                  <a:lnTo>
                    <a:pt x="0" y="376773"/>
                  </a:lnTo>
                  <a:lnTo>
                    <a:pt x="2935" y="329512"/>
                  </a:lnTo>
                  <a:lnTo>
                    <a:pt x="11506" y="284002"/>
                  </a:lnTo>
                  <a:lnTo>
                    <a:pt x="25361" y="240597"/>
                  </a:lnTo>
                  <a:lnTo>
                    <a:pt x="44145" y="199651"/>
                  </a:lnTo>
                  <a:lnTo>
                    <a:pt x="67505" y="161515"/>
                  </a:lnTo>
                  <a:lnTo>
                    <a:pt x="95089" y="126543"/>
                  </a:lnTo>
                  <a:lnTo>
                    <a:pt x="126543" y="95089"/>
                  </a:lnTo>
                  <a:lnTo>
                    <a:pt x="161515" y="67505"/>
                  </a:lnTo>
                  <a:lnTo>
                    <a:pt x="199651" y="44145"/>
                  </a:lnTo>
                  <a:lnTo>
                    <a:pt x="240597" y="25361"/>
                  </a:lnTo>
                  <a:lnTo>
                    <a:pt x="284002" y="11507"/>
                  </a:lnTo>
                  <a:lnTo>
                    <a:pt x="329512" y="2935"/>
                  </a:lnTo>
                  <a:lnTo>
                    <a:pt x="376774" y="0"/>
                  </a:lnTo>
                  <a:lnTo>
                    <a:pt x="424036" y="2935"/>
                  </a:lnTo>
                  <a:lnTo>
                    <a:pt x="469546" y="11507"/>
                  </a:lnTo>
                  <a:lnTo>
                    <a:pt x="512951" y="25361"/>
                  </a:lnTo>
                  <a:lnTo>
                    <a:pt x="553898" y="44145"/>
                  </a:lnTo>
                  <a:lnTo>
                    <a:pt x="592034" y="67505"/>
                  </a:lnTo>
                  <a:lnTo>
                    <a:pt x="627005" y="95089"/>
                  </a:lnTo>
                  <a:lnTo>
                    <a:pt x="658460" y="126543"/>
                  </a:lnTo>
                  <a:lnTo>
                    <a:pt x="686043" y="161515"/>
                  </a:lnTo>
                  <a:lnTo>
                    <a:pt x="709404" y="199651"/>
                  </a:lnTo>
                  <a:lnTo>
                    <a:pt x="728188" y="240597"/>
                  </a:lnTo>
                  <a:lnTo>
                    <a:pt x="742042" y="284002"/>
                  </a:lnTo>
                  <a:lnTo>
                    <a:pt x="750613" y="329512"/>
                  </a:lnTo>
                  <a:lnTo>
                    <a:pt x="753549" y="376774"/>
                  </a:lnTo>
                  <a:lnTo>
                    <a:pt x="750613" y="424036"/>
                  </a:lnTo>
                  <a:lnTo>
                    <a:pt x="742042" y="469546"/>
                  </a:lnTo>
                  <a:lnTo>
                    <a:pt x="728188" y="512951"/>
                  </a:lnTo>
                  <a:lnTo>
                    <a:pt x="709404" y="553898"/>
                  </a:lnTo>
                  <a:lnTo>
                    <a:pt x="686043" y="592034"/>
                  </a:lnTo>
                  <a:lnTo>
                    <a:pt x="658460" y="627005"/>
                  </a:lnTo>
                  <a:lnTo>
                    <a:pt x="627005" y="658460"/>
                  </a:lnTo>
                  <a:lnTo>
                    <a:pt x="592034" y="686044"/>
                  </a:lnTo>
                  <a:lnTo>
                    <a:pt x="553898" y="709404"/>
                  </a:lnTo>
                  <a:lnTo>
                    <a:pt x="512951" y="728188"/>
                  </a:lnTo>
                  <a:lnTo>
                    <a:pt x="469546" y="742042"/>
                  </a:lnTo>
                  <a:lnTo>
                    <a:pt x="424036" y="750613"/>
                  </a:lnTo>
                  <a:lnTo>
                    <a:pt x="376784" y="753548"/>
                  </a:lnTo>
                  <a:close/>
                </a:path>
              </a:pathLst>
            </a:custGeom>
            <a:solidFill>
              <a:srgbClr val="F5A64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3" name="object 11">
              <a:extLst>
                <a:ext uri="{FF2B5EF4-FFF2-40B4-BE49-F238E27FC236}">
                  <a16:creationId xmlns:a16="http://schemas.microsoft.com/office/drawing/2014/main" id="{18716ABF-D4D3-546F-1971-7E547DC85323}"/>
                </a:ext>
              </a:extLst>
            </p:cNvPr>
            <p:cNvSpPr/>
            <p:nvPr/>
          </p:nvSpPr>
          <p:spPr>
            <a:xfrm>
              <a:off x="1241685" y="3673828"/>
              <a:ext cx="464820" cy="464820"/>
            </a:xfrm>
            <a:custGeom>
              <a:avLst/>
              <a:gdLst/>
              <a:ahLst/>
              <a:cxnLst/>
              <a:rect l="l" t="t" r="r" b="b"/>
              <a:pathLst>
                <a:path w="464819" h="464820">
                  <a:moveTo>
                    <a:pt x="464790" y="464790"/>
                  </a:moveTo>
                  <a:lnTo>
                    <a:pt x="22132" y="464790"/>
                  </a:lnTo>
                  <a:lnTo>
                    <a:pt x="13517" y="463050"/>
                  </a:lnTo>
                  <a:lnTo>
                    <a:pt x="6482" y="458307"/>
                  </a:lnTo>
                  <a:lnTo>
                    <a:pt x="1739" y="451272"/>
                  </a:lnTo>
                  <a:lnTo>
                    <a:pt x="0" y="442657"/>
                  </a:lnTo>
                  <a:lnTo>
                    <a:pt x="0" y="0"/>
                  </a:lnTo>
                  <a:lnTo>
                    <a:pt x="44265" y="0"/>
                  </a:lnTo>
                  <a:lnTo>
                    <a:pt x="44265" y="420524"/>
                  </a:lnTo>
                  <a:lnTo>
                    <a:pt x="464790" y="420524"/>
                  </a:lnTo>
                  <a:lnTo>
                    <a:pt x="464790" y="464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24" name="object 12">
              <a:extLst>
                <a:ext uri="{FF2B5EF4-FFF2-40B4-BE49-F238E27FC236}">
                  <a16:creationId xmlns:a16="http://schemas.microsoft.com/office/drawing/2014/main" id="{4D5C3193-6230-C3EC-0034-C76BF517BA0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1795" y="3746582"/>
              <a:ext cx="137889" cy="146456"/>
            </a:xfrm>
            <a:prstGeom prst="rect">
              <a:avLst/>
            </a:prstGeom>
          </p:spPr>
        </p:pic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AC67CC31-8B92-FEEE-C9B2-DE1581759DF9}"/>
                </a:ext>
              </a:extLst>
            </p:cNvPr>
            <p:cNvSpPr/>
            <p:nvPr/>
          </p:nvSpPr>
          <p:spPr>
            <a:xfrm>
              <a:off x="1313766" y="3827226"/>
              <a:ext cx="334010" cy="215900"/>
            </a:xfrm>
            <a:custGeom>
              <a:avLst/>
              <a:gdLst/>
              <a:ahLst/>
              <a:cxnLst/>
              <a:rect l="l" t="t" r="r" b="b"/>
              <a:pathLst>
                <a:path w="334010" h="215900">
                  <a:moveTo>
                    <a:pt x="32902" y="215534"/>
                  </a:moveTo>
                  <a:lnTo>
                    <a:pt x="0" y="185920"/>
                  </a:lnTo>
                  <a:lnTo>
                    <a:pt x="99597" y="75256"/>
                  </a:lnTo>
                  <a:lnTo>
                    <a:pt x="105902" y="70389"/>
                  </a:lnTo>
                  <a:lnTo>
                    <a:pt x="113289" y="68103"/>
                  </a:lnTo>
                  <a:lnTo>
                    <a:pt x="121013" y="68490"/>
                  </a:lnTo>
                  <a:lnTo>
                    <a:pt x="128326" y="71646"/>
                  </a:lnTo>
                  <a:lnTo>
                    <a:pt x="209828" y="125982"/>
                  </a:lnTo>
                  <a:lnTo>
                    <a:pt x="297047" y="0"/>
                  </a:lnTo>
                  <a:lnTo>
                    <a:pt x="333442" y="25196"/>
                  </a:lnTo>
                  <a:lnTo>
                    <a:pt x="233844" y="169059"/>
                  </a:lnTo>
                  <a:lnTo>
                    <a:pt x="227596" y="175098"/>
                  </a:lnTo>
                  <a:lnTo>
                    <a:pt x="219796" y="178202"/>
                  </a:lnTo>
                  <a:lnTo>
                    <a:pt x="211402" y="178189"/>
                  </a:lnTo>
                  <a:lnTo>
                    <a:pt x="203369" y="174876"/>
                  </a:lnTo>
                  <a:lnTo>
                    <a:pt x="119696" y="119094"/>
                  </a:lnTo>
                  <a:lnTo>
                    <a:pt x="32902" y="2155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26" name="object 14">
            <a:extLst>
              <a:ext uri="{FF2B5EF4-FFF2-40B4-BE49-F238E27FC236}">
                <a16:creationId xmlns:a16="http://schemas.microsoft.com/office/drawing/2014/main" id="{28824C4E-D65B-786C-CD30-73626F6873BD}"/>
              </a:ext>
            </a:extLst>
          </p:cNvPr>
          <p:cNvGrpSpPr/>
          <p:nvPr/>
        </p:nvGrpSpPr>
        <p:grpSpPr>
          <a:xfrm>
            <a:off x="547036" y="3267101"/>
            <a:ext cx="502497" cy="502497"/>
            <a:chOff x="1097326" y="5230771"/>
            <a:chExt cx="753745" cy="753745"/>
          </a:xfrm>
        </p:grpSpPr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84D052E7-4353-045F-DCD1-511E1D2B11D7}"/>
                </a:ext>
              </a:extLst>
            </p:cNvPr>
            <p:cNvSpPr/>
            <p:nvPr/>
          </p:nvSpPr>
          <p:spPr>
            <a:xfrm>
              <a:off x="1097326" y="5230771"/>
              <a:ext cx="753745" cy="753745"/>
            </a:xfrm>
            <a:custGeom>
              <a:avLst/>
              <a:gdLst/>
              <a:ahLst/>
              <a:cxnLst/>
              <a:rect l="l" t="t" r="r" b="b"/>
              <a:pathLst>
                <a:path w="753744" h="753745">
                  <a:moveTo>
                    <a:pt x="376778" y="753549"/>
                  </a:moveTo>
                  <a:lnTo>
                    <a:pt x="329512" y="750614"/>
                  </a:lnTo>
                  <a:lnTo>
                    <a:pt x="284002" y="742042"/>
                  </a:lnTo>
                  <a:lnTo>
                    <a:pt x="240597" y="728188"/>
                  </a:lnTo>
                  <a:lnTo>
                    <a:pt x="199651" y="709404"/>
                  </a:lnTo>
                  <a:lnTo>
                    <a:pt x="161515" y="686044"/>
                  </a:lnTo>
                  <a:lnTo>
                    <a:pt x="126543" y="658460"/>
                  </a:lnTo>
                  <a:lnTo>
                    <a:pt x="95089" y="627005"/>
                  </a:lnTo>
                  <a:lnTo>
                    <a:pt x="67505" y="592034"/>
                  </a:lnTo>
                  <a:lnTo>
                    <a:pt x="44145" y="553898"/>
                  </a:lnTo>
                  <a:lnTo>
                    <a:pt x="25361" y="512951"/>
                  </a:lnTo>
                  <a:lnTo>
                    <a:pt x="11506" y="469546"/>
                  </a:lnTo>
                  <a:lnTo>
                    <a:pt x="2935" y="424036"/>
                  </a:lnTo>
                  <a:lnTo>
                    <a:pt x="0" y="376773"/>
                  </a:lnTo>
                  <a:lnTo>
                    <a:pt x="2935" y="329512"/>
                  </a:lnTo>
                  <a:lnTo>
                    <a:pt x="11506" y="284003"/>
                  </a:lnTo>
                  <a:lnTo>
                    <a:pt x="25361" y="240598"/>
                  </a:lnTo>
                  <a:lnTo>
                    <a:pt x="44145" y="199651"/>
                  </a:lnTo>
                  <a:lnTo>
                    <a:pt x="67505" y="161515"/>
                  </a:lnTo>
                  <a:lnTo>
                    <a:pt x="95089" y="126543"/>
                  </a:lnTo>
                  <a:lnTo>
                    <a:pt x="126543" y="95089"/>
                  </a:lnTo>
                  <a:lnTo>
                    <a:pt x="161515" y="67505"/>
                  </a:lnTo>
                  <a:lnTo>
                    <a:pt x="199651" y="44145"/>
                  </a:lnTo>
                  <a:lnTo>
                    <a:pt x="240597" y="25361"/>
                  </a:lnTo>
                  <a:lnTo>
                    <a:pt x="284002" y="11506"/>
                  </a:lnTo>
                  <a:lnTo>
                    <a:pt x="329512" y="2935"/>
                  </a:lnTo>
                  <a:lnTo>
                    <a:pt x="376773" y="0"/>
                  </a:lnTo>
                  <a:lnTo>
                    <a:pt x="424036" y="2935"/>
                  </a:lnTo>
                  <a:lnTo>
                    <a:pt x="469546" y="11506"/>
                  </a:lnTo>
                  <a:lnTo>
                    <a:pt x="512951" y="25361"/>
                  </a:lnTo>
                  <a:lnTo>
                    <a:pt x="553898" y="44145"/>
                  </a:lnTo>
                  <a:lnTo>
                    <a:pt x="592034" y="67505"/>
                  </a:lnTo>
                  <a:lnTo>
                    <a:pt x="627005" y="95089"/>
                  </a:lnTo>
                  <a:lnTo>
                    <a:pt x="658460" y="126543"/>
                  </a:lnTo>
                  <a:lnTo>
                    <a:pt x="686043" y="161515"/>
                  </a:lnTo>
                  <a:lnTo>
                    <a:pt x="709404" y="199651"/>
                  </a:lnTo>
                  <a:lnTo>
                    <a:pt x="728188" y="240598"/>
                  </a:lnTo>
                  <a:lnTo>
                    <a:pt x="742042" y="284003"/>
                  </a:lnTo>
                  <a:lnTo>
                    <a:pt x="750613" y="329512"/>
                  </a:lnTo>
                  <a:lnTo>
                    <a:pt x="753549" y="376774"/>
                  </a:lnTo>
                  <a:lnTo>
                    <a:pt x="750613" y="424036"/>
                  </a:lnTo>
                  <a:lnTo>
                    <a:pt x="742042" y="469546"/>
                  </a:lnTo>
                  <a:lnTo>
                    <a:pt x="728188" y="512951"/>
                  </a:lnTo>
                  <a:lnTo>
                    <a:pt x="709404" y="553898"/>
                  </a:lnTo>
                  <a:lnTo>
                    <a:pt x="686043" y="592034"/>
                  </a:lnTo>
                  <a:lnTo>
                    <a:pt x="658460" y="627005"/>
                  </a:lnTo>
                  <a:lnTo>
                    <a:pt x="627005" y="658460"/>
                  </a:lnTo>
                  <a:lnTo>
                    <a:pt x="592034" y="686044"/>
                  </a:lnTo>
                  <a:lnTo>
                    <a:pt x="553898" y="709404"/>
                  </a:lnTo>
                  <a:lnTo>
                    <a:pt x="512951" y="728188"/>
                  </a:lnTo>
                  <a:lnTo>
                    <a:pt x="469546" y="742042"/>
                  </a:lnTo>
                  <a:lnTo>
                    <a:pt x="424036" y="750614"/>
                  </a:lnTo>
                  <a:lnTo>
                    <a:pt x="376778" y="753549"/>
                  </a:lnTo>
                  <a:close/>
                </a:path>
              </a:pathLst>
            </a:custGeom>
            <a:solidFill>
              <a:srgbClr val="F5A64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A722EFEB-B098-1736-E53A-182754578CD3}"/>
                </a:ext>
              </a:extLst>
            </p:cNvPr>
            <p:cNvSpPr/>
            <p:nvPr/>
          </p:nvSpPr>
          <p:spPr>
            <a:xfrm>
              <a:off x="1237006" y="5370451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4" h="474345">
                  <a:moveTo>
                    <a:pt x="258527" y="474248"/>
                  </a:moveTo>
                  <a:lnTo>
                    <a:pt x="215721" y="474248"/>
                  </a:lnTo>
                  <a:lnTo>
                    <a:pt x="204874" y="473147"/>
                  </a:lnTo>
                  <a:lnTo>
                    <a:pt x="171036" y="450431"/>
                  </a:lnTo>
                  <a:lnTo>
                    <a:pt x="161796" y="420323"/>
                  </a:lnTo>
                  <a:lnTo>
                    <a:pt x="161796" y="312452"/>
                  </a:lnTo>
                  <a:lnTo>
                    <a:pt x="53924" y="312452"/>
                  </a:lnTo>
                  <a:lnTo>
                    <a:pt x="15832" y="296619"/>
                  </a:lnTo>
                  <a:lnTo>
                    <a:pt x="0" y="258527"/>
                  </a:lnTo>
                  <a:lnTo>
                    <a:pt x="0" y="215721"/>
                  </a:lnTo>
                  <a:lnTo>
                    <a:pt x="15832" y="177629"/>
                  </a:lnTo>
                  <a:lnTo>
                    <a:pt x="53924" y="161796"/>
                  </a:lnTo>
                  <a:lnTo>
                    <a:pt x="161796" y="161796"/>
                  </a:lnTo>
                  <a:lnTo>
                    <a:pt x="161796" y="53924"/>
                  </a:lnTo>
                  <a:lnTo>
                    <a:pt x="177629" y="15832"/>
                  </a:lnTo>
                  <a:lnTo>
                    <a:pt x="215721" y="0"/>
                  </a:lnTo>
                  <a:lnTo>
                    <a:pt x="258527" y="0"/>
                  </a:lnTo>
                  <a:lnTo>
                    <a:pt x="296619" y="15832"/>
                  </a:lnTo>
                  <a:lnTo>
                    <a:pt x="301906" y="22236"/>
                  </a:lnTo>
                  <a:lnTo>
                    <a:pt x="258527" y="22236"/>
                  </a:lnTo>
                  <a:lnTo>
                    <a:pt x="207026" y="22236"/>
                  </a:lnTo>
                  <a:lnTo>
                    <a:pt x="199087" y="25794"/>
                  </a:lnTo>
                  <a:lnTo>
                    <a:pt x="187591" y="37313"/>
                  </a:lnTo>
                  <a:lnTo>
                    <a:pt x="184033" y="45230"/>
                  </a:lnTo>
                  <a:lnTo>
                    <a:pt x="184033" y="179052"/>
                  </a:lnTo>
                  <a:lnTo>
                    <a:pt x="179052" y="184033"/>
                  </a:lnTo>
                  <a:lnTo>
                    <a:pt x="45207" y="184033"/>
                  </a:lnTo>
                  <a:lnTo>
                    <a:pt x="37291" y="187591"/>
                  </a:lnTo>
                  <a:lnTo>
                    <a:pt x="25794" y="199087"/>
                  </a:lnTo>
                  <a:lnTo>
                    <a:pt x="22237" y="207026"/>
                  </a:lnTo>
                  <a:lnTo>
                    <a:pt x="22236" y="267222"/>
                  </a:lnTo>
                  <a:lnTo>
                    <a:pt x="25794" y="275160"/>
                  </a:lnTo>
                  <a:lnTo>
                    <a:pt x="37313" y="286657"/>
                  </a:lnTo>
                  <a:lnTo>
                    <a:pt x="45230" y="290215"/>
                  </a:lnTo>
                  <a:lnTo>
                    <a:pt x="179052" y="290215"/>
                  </a:lnTo>
                  <a:lnTo>
                    <a:pt x="184033" y="295196"/>
                  </a:lnTo>
                  <a:lnTo>
                    <a:pt x="184033" y="429040"/>
                  </a:lnTo>
                  <a:lnTo>
                    <a:pt x="187591" y="436956"/>
                  </a:lnTo>
                  <a:lnTo>
                    <a:pt x="199087" y="448453"/>
                  </a:lnTo>
                  <a:lnTo>
                    <a:pt x="207026" y="452011"/>
                  </a:lnTo>
                  <a:lnTo>
                    <a:pt x="301906" y="452011"/>
                  </a:lnTo>
                  <a:lnTo>
                    <a:pt x="296619" y="458415"/>
                  </a:lnTo>
                  <a:lnTo>
                    <a:pt x="288620" y="465017"/>
                  </a:lnTo>
                  <a:lnTo>
                    <a:pt x="279456" y="470001"/>
                  </a:lnTo>
                  <a:lnTo>
                    <a:pt x="269342" y="473150"/>
                  </a:lnTo>
                  <a:lnTo>
                    <a:pt x="258527" y="474248"/>
                  </a:lnTo>
                  <a:close/>
                </a:path>
                <a:path w="474344" h="474345">
                  <a:moveTo>
                    <a:pt x="301906" y="452011"/>
                  </a:moveTo>
                  <a:lnTo>
                    <a:pt x="267222" y="452011"/>
                  </a:lnTo>
                  <a:lnTo>
                    <a:pt x="275160" y="448453"/>
                  </a:lnTo>
                  <a:lnTo>
                    <a:pt x="286657" y="436934"/>
                  </a:lnTo>
                  <a:lnTo>
                    <a:pt x="290205" y="429040"/>
                  </a:lnTo>
                  <a:lnTo>
                    <a:pt x="290215" y="295196"/>
                  </a:lnTo>
                  <a:lnTo>
                    <a:pt x="295196" y="290215"/>
                  </a:lnTo>
                  <a:lnTo>
                    <a:pt x="429018" y="290215"/>
                  </a:lnTo>
                  <a:lnTo>
                    <a:pt x="436956" y="286657"/>
                  </a:lnTo>
                  <a:lnTo>
                    <a:pt x="448453" y="275160"/>
                  </a:lnTo>
                  <a:lnTo>
                    <a:pt x="452011" y="267222"/>
                  </a:lnTo>
                  <a:lnTo>
                    <a:pt x="452011" y="207026"/>
                  </a:lnTo>
                  <a:lnTo>
                    <a:pt x="448453" y="199087"/>
                  </a:lnTo>
                  <a:lnTo>
                    <a:pt x="436934" y="187591"/>
                  </a:lnTo>
                  <a:lnTo>
                    <a:pt x="429018" y="184033"/>
                  </a:lnTo>
                  <a:lnTo>
                    <a:pt x="295196" y="184033"/>
                  </a:lnTo>
                  <a:lnTo>
                    <a:pt x="290215" y="179052"/>
                  </a:lnTo>
                  <a:lnTo>
                    <a:pt x="290215" y="45230"/>
                  </a:lnTo>
                  <a:lnTo>
                    <a:pt x="286657" y="37291"/>
                  </a:lnTo>
                  <a:lnTo>
                    <a:pt x="275160" y="25794"/>
                  </a:lnTo>
                  <a:lnTo>
                    <a:pt x="267221" y="22236"/>
                  </a:lnTo>
                  <a:lnTo>
                    <a:pt x="301906" y="22236"/>
                  </a:lnTo>
                  <a:lnTo>
                    <a:pt x="303211" y="23817"/>
                  </a:lnTo>
                  <a:lnTo>
                    <a:pt x="308196" y="32977"/>
                  </a:lnTo>
                  <a:lnTo>
                    <a:pt x="311350" y="43088"/>
                  </a:lnTo>
                  <a:lnTo>
                    <a:pt x="312452" y="53924"/>
                  </a:lnTo>
                  <a:lnTo>
                    <a:pt x="312452" y="161796"/>
                  </a:lnTo>
                  <a:lnTo>
                    <a:pt x="420323" y="161796"/>
                  </a:lnTo>
                  <a:lnTo>
                    <a:pt x="458415" y="177629"/>
                  </a:lnTo>
                  <a:lnTo>
                    <a:pt x="474248" y="215721"/>
                  </a:lnTo>
                  <a:lnTo>
                    <a:pt x="474248" y="258527"/>
                  </a:lnTo>
                  <a:lnTo>
                    <a:pt x="458415" y="296619"/>
                  </a:lnTo>
                  <a:lnTo>
                    <a:pt x="420323" y="312452"/>
                  </a:lnTo>
                  <a:lnTo>
                    <a:pt x="312452" y="312452"/>
                  </a:lnTo>
                  <a:lnTo>
                    <a:pt x="312452" y="420323"/>
                  </a:lnTo>
                  <a:lnTo>
                    <a:pt x="311350" y="431160"/>
                  </a:lnTo>
                  <a:lnTo>
                    <a:pt x="308196" y="441270"/>
                  </a:lnTo>
                  <a:lnTo>
                    <a:pt x="303211" y="450431"/>
                  </a:lnTo>
                  <a:lnTo>
                    <a:pt x="301906" y="4520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29" name="object 8">
            <a:extLst>
              <a:ext uri="{FF2B5EF4-FFF2-40B4-BE49-F238E27FC236}">
                <a16:creationId xmlns:a16="http://schemas.microsoft.com/office/drawing/2014/main" id="{976F444C-21BA-07CA-4A45-457A0CBDB14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7036" y="4134181"/>
            <a:ext cx="502366" cy="5023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61FC3A6-B3D5-190E-6774-20F276D15A4D}"/>
              </a:ext>
            </a:extLst>
          </p:cNvPr>
          <p:cNvSpPr txBox="1"/>
          <p:nvPr/>
        </p:nvSpPr>
        <p:spPr>
          <a:xfrm>
            <a:off x="315685" y="5811057"/>
            <a:ext cx="11513751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600"/>
              </a:spcAft>
              <a:buClr>
                <a:srgbClr val="64C3AD"/>
              </a:buClr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venir Next LT Pro" panose="020B0504020202020204" pitchFamily="34" charset="0"/>
                <a:cs typeface="Calibri" panose="020F0502020204030204" pitchFamily="34" charset="0"/>
              </a:rPr>
              <a:t>European temperature increases more than 2x the global average and is projected to increase by +2.5°C to +7°C by 2100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1E82935-BE96-DDF7-09E5-2F6D27B9A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518" y="4880073"/>
            <a:ext cx="2671482" cy="5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5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A5F3F-A558-7EDE-8849-62A5FA24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5C83F5B-DD3D-9177-4A16-0B58CD19D1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7913510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IN THE WHO EUROPEAN REGION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09B09-E2BB-57F0-B047-AF629ACC8B84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E6005D34-B4C7-3378-AA09-AA68DC1B3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692176"/>
              </p:ext>
            </p:extLst>
          </p:nvPr>
        </p:nvGraphicFramePr>
        <p:xfrm>
          <a:off x="825264" y="1686098"/>
          <a:ext cx="10405716" cy="4411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F056CEB-4D97-A779-E499-B745111EA7CD}"/>
              </a:ext>
            </a:extLst>
          </p:cNvPr>
          <p:cNvSpPr txBox="1"/>
          <p:nvPr/>
        </p:nvSpPr>
        <p:spPr>
          <a:xfrm>
            <a:off x="8180139" y="4375656"/>
            <a:ext cx="3061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2022</a:t>
            </a:r>
            <a:r>
              <a:rPr lang="en-US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heat killed 60,000+ Europeans</a:t>
            </a:r>
          </a:p>
          <a:p>
            <a:pPr algn="ctr">
              <a:spcAft>
                <a:spcPts val="600"/>
              </a:spcAft>
            </a:pPr>
            <a:r>
              <a:rPr lang="en-US" sz="2000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2023</a:t>
            </a:r>
            <a:r>
              <a:rPr lang="en-US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 heat killed 47,000+ Europeans </a:t>
            </a:r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5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540D6-C683-0E15-2E27-B8547F4A5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5C1E113-F91F-2E6F-DBA6-43A0B92BBB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7913510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HEAT IS AN ALL-OF-SOCIETY PROBLEM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A01BDF-C5BF-4164-3A3B-9C2C33472254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1784FDCA-9479-2CDE-73AE-D1BDF1FC91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9297" y="1595924"/>
            <a:ext cx="4127500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C81C6C8D-72AB-1646-F5A4-1688758C4B12}"/>
              </a:ext>
            </a:extLst>
          </p:cNvPr>
          <p:cNvSpPr/>
          <p:nvPr/>
        </p:nvSpPr>
        <p:spPr>
          <a:xfrm>
            <a:off x="1776107" y="3842796"/>
            <a:ext cx="203200" cy="188538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73285" y="304800"/>
                </a:moveTo>
                <a:lnTo>
                  <a:pt x="134639" y="304800"/>
                </a:lnTo>
                <a:lnTo>
                  <a:pt x="105352" y="300062"/>
                </a:lnTo>
                <a:lnTo>
                  <a:pt x="63094" y="278179"/>
                </a:lnTo>
                <a:lnTo>
                  <a:pt x="29746" y="244830"/>
                </a:lnTo>
                <a:lnTo>
                  <a:pt x="7862" y="202573"/>
                </a:lnTo>
                <a:lnTo>
                  <a:pt x="0" y="153962"/>
                </a:lnTo>
                <a:lnTo>
                  <a:pt x="7862" y="105352"/>
                </a:lnTo>
                <a:lnTo>
                  <a:pt x="29746" y="63094"/>
                </a:lnTo>
                <a:lnTo>
                  <a:pt x="63094" y="29746"/>
                </a:lnTo>
                <a:lnTo>
                  <a:pt x="105352" y="7862"/>
                </a:lnTo>
                <a:lnTo>
                  <a:pt x="153962" y="0"/>
                </a:lnTo>
                <a:lnTo>
                  <a:pt x="202572" y="7862"/>
                </a:lnTo>
                <a:lnTo>
                  <a:pt x="230499" y="22324"/>
                </a:lnTo>
                <a:lnTo>
                  <a:pt x="153962" y="22324"/>
                </a:lnTo>
                <a:lnTo>
                  <a:pt x="112390" y="29045"/>
                </a:lnTo>
                <a:lnTo>
                  <a:pt x="76254" y="47751"/>
                </a:lnTo>
                <a:lnTo>
                  <a:pt x="47738" y="76261"/>
                </a:lnTo>
                <a:lnTo>
                  <a:pt x="29027" y="112392"/>
                </a:lnTo>
                <a:lnTo>
                  <a:pt x="22305" y="153962"/>
                </a:lnTo>
                <a:lnTo>
                  <a:pt x="29027" y="195525"/>
                </a:lnTo>
                <a:lnTo>
                  <a:pt x="47738" y="231655"/>
                </a:lnTo>
                <a:lnTo>
                  <a:pt x="76254" y="260168"/>
                </a:lnTo>
                <a:lnTo>
                  <a:pt x="112390" y="278878"/>
                </a:lnTo>
                <a:lnTo>
                  <a:pt x="153962" y="285600"/>
                </a:lnTo>
                <a:lnTo>
                  <a:pt x="192484" y="285600"/>
                </a:lnTo>
                <a:lnTo>
                  <a:pt x="173285" y="304800"/>
                </a:lnTo>
                <a:close/>
              </a:path>
              <a:path w="304800" h="304800">
                <a:moveTo>
                  <a:pt x="274957" y="203127"/>
                </a:moveTo>
                <a:lnTo>
                  <a:pt x="278895" y="195525"/>
                </a:lnTo>
                <a:lnTo>
                  <a:pt x="285619" y="153962"/>
                </a:lnTo>
                <a:lnTo>
                  <a:pt x="278895" y="112392"/>
                </a:lnTo>
                <a:lnTo>
                  <a:pt x="260180" y="76261"/>
                </a:lnTo>
                <a:lnTo>
                  <a:pt x="231662" y="47751"/>
                </a:lnTo>
                <a:lnTo>
                  <a:pt x="195527" y="29045"/>
                </a:lnTo>
                <a:lnTo>
                  <a:pt x="153962" y="22324"/>
                </a:lnTo>
                <a:lnTo>
                  <a:pt x="230499" y="22324"/>
                </a:lnTo>
                <a:lnTo>
                  <a:pt x="244830" y="29746"/>
                </a:lnTo>
                <a:lnTo>
                  <a:pt x="278179" y="63094"/>
                </a:lnTo>
                <a:lnTo>
                  <a:pt x="300062" y="105352"/>
                </a:lnTo>
                <a:lnTo>
                  <a:pt x="304799" y="134640"/>
                </a:lnTo>
                <a:lnTo>
                  <a:pt x="304799" y="173285"/>
                </a:lnTo>
                <a:lnTo>
                  <a:pt x="274957" y="203127"/>
                </a:lnTo>
                <a:close/>
              </a:path>
              <a:path w="304800" h="304800">
                <a:moveTo>
                  <a:pt x="173285" y="304800"/>
                </a:moveTo>
                <a:lnTo>
                  <a:pt x="203157" y="274927"/>
                </a:lnTo>
                <a:lnTo>
                  <a:pt x="231662" y="260168"/>
                </a:lnTo>
                <a:lnTo>
                  <a:pt x="260180" y="231655"/>
                </a:lnTo>
                <a:lnTo>
                  <a:pt x="274957" y="203127"/>
                </a:lnTo>
                <a:lnTo>
                  <a:pt x="304799" y="173285"/>
                </a:lnTo>
                <a:lnTo>
                  <a:pt x="300062" y="202573"/>
                </a:lnTo>
                <a:lnTo>
                  <a:pt x="278179" y="244830"/>
                </a:lnTo>
                <a:lnTo>
                  <a:pt x="244830" y="278179"/>
                </a:lnTo>
                <a:lnTo>
                  <a:pt x="202572" y="300062"/>
                </a:lnTo>
                <a:lnTo>
                  <a:pt x="173285" y="304800"/>
                </a:lnTo>
                <a:close/>
              </a:path>
              <a:path w="304800" h="304800">
                <a:moveTo>
                  <a:pt x="304799" y="304800"/>
                </a:moveTo>
                <a:lnTo>
                  <a:pt x="173285" y="304800"/>
                </a:lnTo>
                <a:lnTo>
                  <a:pt x="202572" y="300062"/>
                </a:lnTo>
                <a:lnTo>
                  <a:pt x="244830" y="278179"/>
                </a:lnTo>
                <a:lnTo>
                  <a:pt x="278179" y="244830"/>
                </a:lnTo>
                <a:lnTo>
                  <a:pt x="300062" y="202573"/>
                </a:lnTo>
                <a:lnTo>
                  <a:pt x="304799" y="173285"/>
                </a:lnTo>
                <a:lnTo>
                  <a:pt x="304799" y="304800"/>
                </a:lnTo>
                <a:close/>
              </a:path>
              <a:path w="304800" h="304800">
                <a:moveTo>
                  <a:pt x="203157" y="274927"/>
                </a:moveTo>
                <a:lnTo>
                  <a:pt x="274957" y="203127"/>
                </a:lnTo>
                <a:lnTo>
                  <a:pt x="260180" y="231655"/>
                </a:lnTo>
                <a:lnTo>
                  <a:pt x="231662" y="260168"/>
                </a:lnTo>
                <a:lnTo>
                  <a:pt x="203157" y="274927"/>
                </a:lnTo>
                <a:close/>
              </a:path>
              <a:path w="304800" h="304800">
                <a:moveTo>
                  <a:pt x="192484" y="285600"/>
                </a:moveTo>
                <a:lnTo>
                  <a:pt x="153962" y="285600"/>
                </a:lnTo>
                <a:lnTo>
                  <a:pt x="195527" y="278878"/>
                </a:lnTo>
                <a:lnTo>
                  <a:pt x="203157" y="274927"/>
                </a:lnTo>
                <a:lnTo>
                  <a:pt x="192484" y="285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4A2E1E49-4E18-6A8E-EDAD-4C3A589FD7B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5795" y="3875533"/>
            <a:ext cx="45881" cy="124997"/>
          </a:xfrm>
          <a:prstGeom prst="rect">
            <a:avLst/>
          </a:prstGeom>
        </p:spPr>
      </p:pic>
      <p:pic>
        <p:nvPicPr>
          <p:cNvPr id="13" name="object 8">
            <a:extLst>
              <a:ext uri="{FF2B5EF4-FFF2-40B4-BE49-F238E27FC236}">
                <a16:creationId xmlns:a16="http://schemas.microsoft.com/office/drawing/2014/main" id="{147753BC-4457-2489-8F07-1DD408A499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285" y="1595924"/>
            <a:ext cx="4893386" cy="4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26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195B-B556-4F09-36D3-196F8DEA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752" y="3250690"/>
            <a:ext cx="7846496" cy="720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venir Book" panose="02000503020000020003"/>
              </a:rPr>
              <a:t>MANDATE IN WHO/EUROPE</a:t>
            </a:r>
          </a:p>
        </p:txBody>
      </p:sp>
    </p:spTree>
    <p:extLst>
      <p:ext uri="{BB962C8B-B14F-4D97-AF65-F5344CB8AC3E}">
        <p14:creationId xmlns:p14="http://schemas.microsoft.com/office/powerpoint/2010/main" val="101483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54A9-D363-FB25-3976-FC3E2D796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946753B-1B93-CD9B-2A9B-34EAA19F1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8588086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PUBLIC HEALTH EMERGENCY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B19408-F71C-BBB2-6F93-5D24DD18E622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6CA3F3-9ACA-24A5-782B-CB4E7115C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" r="31131" b="2"/>
          <a:stretch/>
        </p:blipFill>
        <p:spPr>
          <a:xfrm>
            <a:off x="6023024" y="1611793"/>
            <a:ext cx="5352859" cy="435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F68BE4-C5FE-0BBA-9313-A4F905F0ED40}"/>
              </a:ext>
            </a:extLst>
          </p:cNvPr>
          <p:cNvGrpSpPr/>
          <p:nvPr/>
        </p:nvGrpSpPr>
        <p:grpSpPr>
          <a:xfrm>
            <a:off x="691271" y="1611793"/>
            <a:ext cx="4320000" cy="5052225"/>
            <a:chOff x="691271" y="1611793"/>
            <a:chExt cx="4320000" cy="5052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AB89D1-CC56-DFA1-F7B8-6133C66F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>
            <a:xfrm>
              <a:off x="691271" y="1611793"/>
              <a:ext cx="4320000" cy="31097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2E53F7-4B92-CE5B-EA5D-4CB276EC3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9981" r="3673"/>
            <a:stretch/>
          </p:blipFill>
          <p:spPr>
            <a:xfrm>
              <a:off x="691271" y="4721493"/>
              <a:ext cx="4320000" cy="1942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66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C920E-8B84-377F-D490-C6B506095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A1717E9-20DB-934F-095E-2EB7414FD7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8588086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7</a:t>
            </a:r>
            <a:r>
              <a:rPr lang="en-US" sz="2800" baseline="30000" dirty="0">
                <a:latin typeface="Avenir Book" panose="02000503020000020003"/>
              </a:rPr>
              <a:t>th</a:t>
            </a:r>
            <a:r>
              <a:rPr lang="en-US" sz="2800" dirty="0">
                <a:latin typeface="Avenir Book" panose="02000503020000020003"/>
              </a:rPr>
              <a:t> MINISTERIAL CONFERENCE ON ENV. &amp; 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0117D-2EE6-65BA-50AD-8E15F5390457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3E2479-41A9-F160-3C31-24724CC98C89}"/>
              </a:ext>
            </a:extLst>
          </p:cNvPr>
          <p:cNvGrpSpPr/>
          <p:nvPr/>
        </p:nvGrpSpPr>
        <p:grpSpPr>
          <a:xfrm>
            <a:off x="281366" y="1975222"/>
            <a:ext cx="7505030" cy="3839024"/>
            <a:chOff x="4731048" y="2329687"/>
            <a:chExt cx="7157961" cy="4029334"/>
          </a:xfrm>
        </p:grpSpPr>
        <p:sp>
          <p:nvSpPr>
            <p:cNvPr id="4" name="Google Shape;362;p25">
              <a:extLst>
                <a:ext uri="{FF2B5EF4-FFF2-40B4-BE49-F238E27FC236}">
                  <a16:creationId xmlns:a16="http://schemas.microsoft.com/office/drawing/2014/main" id="{745D65F2-E988-B9ED-F4D1-DD6C94EC5792}"/>
                </a:ext>
              </a:extLst>
            </p:cNvPr>
            <p:cNvSpPr/>
            <p:nvPr/>
          </p:nvSpPr>
          <p:spPr>
            <a:xfrm>
              <a:off x="5327968" y="2561299"/>
              <a:ext cx="6561041" cy="1056800"/>
            </a:xfrm>
            <a:prstGeom prst="roundRect">
              <a:avLst>
                <a:gd name="adj" fmla="val 50000"/>
              </a:avLst>
            </a:prstGeom>
            <a:solidFill>
              <a:srgbClr val="43777F"/>
            </a:solidFill>
            <a:ln w="19050" cap="flat" cmpd="sng">
              <a:solidFill>
                <a:srgbClr val="4377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77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63;p25">
              <a:extLst>
                <a:ext uri="{FF2B5EF4-FFF2-40B4-BE49-F238E27FC236}">
                  <a16:creationId xmlns:a16="http://schemas.microsoft.com/office/drawing/2014/main" id="{A33F31F3-E98F-AEAA-CE7B-7A74DC2700FB}"/>
                </a:ext>
              </a:extLst>
            </p:cNvPr>
            <p:cNvSpPr/>
            <p:nvPr/>
          </p:nvSpPr>
          <p:spPr>
            <a:xfrm>
              <a:off x="4756661" y="2329687"/>
              <a:ext cx="1603889" cy="1566069"/>
            </a:xfrm>
            <a:custGeom>
              <a:avLst/>
              <a:gdLst/>
              <a:ahLst/>
              <a:cxnLst/>
              <a:rect l="l" t="t" r="r" b="b"/>
              <a:pathLst>
                <a:path w="9330" h="9110" extrusionOk="0">
                  <a:moveTo>
                    <a:pt x="4705" y="906"/>
                  </a:moveTo>
                  <a:cubicBezTo>
                    <a:pt x="4728" y="907"/>
                    <a:pt x="4748" y="909"/>
                    <a:pt x="4752" y="914"/>
                  </a:cubicBezTo>
                  <a:cubicBezTo>
                    <a:pt x="4752" y="915"/>
                    <a:pt x="4751" y="915"/>
                    <a:pt x="4750" y="915"/>
                  </a:cubicBezTo>
                  <a:cubicBezTo>
                    <a:pt x="4745" y="915"/>
                    <a:pt x="4721" y="910"/>
                    <a:pt x="4705" y="906"/>
                  </a:cubicBezTo>
                  <a:close/>
                  <a:moveTo>
                    <a:pt x="4400" y="942"/>
                  </a:moveTo>
                  <a:cubicBezTo>
                    <a:pt x="4401" y="942"/>
                    <a:pt x="4379" y="955"/>
                    <a:pt x="4363" y="961"/>
                  </a:cubicBezTo>
                  <a:lnTo>
                    <a:pt x="4363" y="961"/>
                  </a:lnTo>
                  <a:cubicBezTo>
                    <a:pt x="4365" y="960"/>
                    <a:pt x="4368" y="959"/>
                    <a:pt x="4370" y="957"/>
                  </a:cubicBezTo>
                  <a:cubicBezTo>
                    <a:pt x="4391" y="946"/>
                    <a:pt x="4399" y="942"/>
                    <a:pt x="4400" y="942"/>
                  </a:cubicBezTo>
                  <a:close/>
                  <a:moveTo>
                    <a:pt x="4348" y="965"/>
                  </a:moveTo>
                  <a:cubicBezTo>
                    <a:pt x="4348" y="965"/>
                    <a:pt x="4348" y="965"/>
                    <a:pt x="4348" y="965"/>
                  </a:cubicBezTo>
                  <a:lnTo>
                    <a:pt x="4348" y="965"/>
                  </a:lnTo>
                  <a:cubicBezTo>
                    <a:pt x="4348" y="965"/>
                    <a:pt x="4348" y="965"/>
                    <a:pt x="4348" y="965"/>
                  </a:cubicBezTo>
                  <a:close/>
                  <a:moveTo>
                    <a:pt x="5021" y="1033"/>
                  </a:moveTo>
                  <a:cubicBezTo>
                    <a:pt x="5032" y="1041"/>
                    <a:pt x="5042" y="1050"/>
                    <a:pt x="5048" y="1059"/>
                  </a:cubicBezTo>
                  <a:lnTo>
                    <a:pt x="5048" y="1059"/>
                  </a:lnTo>
                  <a:cubicBezTo>
                    <a:pt x="5046" y="1055"/>
                    <a:pt x="5032" y="1043"/>
                    <a:pt x="5021" y="1033"/>
                  </a:cubicBezTo>
                  <a:close/>
                  <a:moveTo>
                    <a:pt x="1127" y="4136"/>
                  </a:moveTo>
                  <a:cubicBezTo>
                    <a:pt x="1127" y="4136"/>
                    <a:pt x="1127" y="4137"/>
                    <a:pt x="1127" y="4137"/>
                  </a:cubicBezTo>
                  <a:lnTo>
                    <a:pt x="1127" y="4137"/>
                  </a:lnTo>
                  <a:cubicBezTo>
                    <a:pt x="1127" y="4137"/>
                    <a:pt x="1127" y="4136"/>
                    <a:pt x="1127" y="4136"/>
                  </a:cubicBezTo>
                  <a:close/>
                  <a:moveTo>
                    <a:pt x="8125" y="4137"/>
                  </a:moveTo>
                  <a:cubicBezTo>
                    <a:pt x="8125" y="4137"/>
                    <a:pt x="8125" y="4137"/>
                    <a:pt x="8125" y="4137"/>
                  </a:cubicBezTo>
                  <a:lnTo>
                    <a:pt x="8125" y="4137"/>
                  </a:lnTo>
                  <a:cubicBezTo>
                    <a:pt x="8125" y="4137"/>
                    <a:pt x="8125" y="4137"/>
                    <a:pt x="8125" y="4137"/>
                  </a:cubicBezTo>
                  <a:close/>
                  <a:moveTo>
                    <a:pt x="1028" y="4302"/>
                  </a:moveTo>
                  <a:cubicBezTo>
                    <a:pt x="1021" y="4316"/>
                    <a:pt x="1013" y="4331"/>
                    <a:pt x="1012" y="4331"/>
                  </a:cubicBezTo>
                  <a:cubicBezTo>
                    <a:pt x="1012" y="4331"/>
                    <a:pt x="1016" y="4323"/>
                    <a:pt x="1028" y="4302"/>
                  </a:cubicBezTo>
                  <a:close/>
                  <a:moveTo>
                    <a:pt x="8270" y="4434"/>
                  </a:moveTo>
                  <a:cubicBezTo>
                    <a:pt x="8270" y="4434"/>
                    <a:pt x="8270" y="4435"/>
                    <a:pt x="8270" y="4435"/>
                  </a:cubicBezTo>
                  <a:lnTo>
                    <a:pt x="8270" y="4435"/>
                  </a:lnTo>
                  <a:cubicBezTo>
                    <a:pt x="8270" y="4435"/>
                    <a:pt x="8270" y="4434"/>
                    <a:pt x="8270" y="4434"/>
                  </a:cubicBezTo>
                  <a:close/>
                  <a:moveTo>
                    <a:pt x="984" y="4433"/>
                  </a:moveTo>
                  <a:lnTo>
                    <a:pt x="984" y="4433"/>
                  </a:lnTo>
                  <a:cubicBezTo>
                    <a:pt x="983" y="4434"/>
                    <a:pt x="978" y="4460"/>
                    <a:pt x="977" y="4475"/>
                  </a:cubicBezTo>
                  <a:lnTo>
                    <a:pt x="977" y="4475"/>
                  </a:lnTo>
                  <a:cubicBezTo>
                    <a:pt x="977" y="4454"/>
                    <a:pt x="979" y="4436"/>
                    <a:pt x="984" y="4433"/>
                  </a:cubicBezTo>
                  <a:close/>
                  <a:moveTo>
                    <a:pt x="8263" y="4676"/>
                  </a:moveTo>
                  <a:cubicBezTo>
                    <a:pt x="8262" y="4679"/>
                    <a:pt x="8261" y="4680"/>
                    <a:pt x="8261" y="4680"/>
                  </a:cubicBezTo>
                  <a:cubicBezTo>
                    <a:pt x="8262" y="4680"/>
                    <a:pt x="8262" y="4678"/>
                    <a:pt x="8263" y="4676"/>
                  </a:cubicBezTo>
                  <a:close/>
                  <a:moveTo>
                    <a:pt x="1012" y="4784"/>
                  </a:moveTo>
                  <a:lnTo>
                    <a:pt x="1012" y="4784"/>
                  </a:lnTo>
                  <a:cubicBezTo>
                    <a:pt x="1013" y="4784"/>
                    <a:pt x="1021" y="4799"/>
                    <a:pt x="1028" y="4813"/>
                  </a:cubicBezTo>
                  <a:lnTo>
                    <a:pt x="1028" y="4813"/>
                  </a:lnTo>
                  <a:cubicBezTo>
                    <a:pt x="1016" y="4791"/>
                    <a:pt x="1012" y="4784"/>
                    <a:pt x="1012" y="4784"/>
                  </a:cubicBezTo>
                  <a:close/>
                  <a:moveTo>
                    <a:pt x="1035" y="4835"/>
                  </a:moveTo>
                  <a:cubicBezTo>
                    <a:pt x="1035" y="4835"/>
                    <a:pt x="1035" y="4835"/>
                    <a:pt x="1035" y="4835"/>
                  </a:cubicBezTo>
                  <a:cubicBezTo>
                    <a:pt x="1035" y="4835"/>
                    <a:pt x="1035" y="4835"/>
                    <a:pt x="1035" y="4835"/>
                  </a:cubicBezTo>
                  <a:close/>
                  <a:moveTo>
                    <a:pt x="4351" y="8150"/>
                  </a:moveTo>
                  <a:cubicBezTo>
                    <a:pt x="4352" y="8152"/>
                    <a:pt x="4376" y="8163"/>
                    <a:pt x="4391" y="8171"/>
                  </a:cubicBezTo>
                  <a:lnTo>
                    <a:pt x="4391" y="8171"/>
                  </a:lnTo>
                  <a:cubicBezTo>
                    <a:pt x="4372" y="8165"/>
                    <a:pt x="4357" y="8158"/>
                    <a:pt x="4351" y="8150"/>
                  </a:cubicBezTo>
                  <a:close/>
                  <a:moveTo>
                    <a:pt x="4508" y="8194"/>
                  </a:moveTo>
                  <a:cubicBezTo>
                    <a:pt x="4508" y="8194"/>
                    <a:pt x="4509" y="8194"/>
                    <a:pt x="4510" y="8195"/>
                  </a:cubicBezTo>
                  <a:lnTo>
                    <a:pt x="4510" y="8195"/>
                  </a:lnTo>
                  <a:cubicBezTo>
                    <a:pt x="4509" y="8194"/>
                    <a:pt x="4508" y="8194"/>
                    <a:pt x="4508" y="8194"/>
                  </a:cubicBezTo>
                  <a:close/>
                  <a:moveTo>
                    <a:pt x="4753" y="8202"/>
                  </a:moveTo>
                  <a:cubicBezTo>
                    <a:pt x="4760" y="8202"/>
                    <a:pt x="4755" y="8203"/>
                    <a:pt x="4723" y="8205"/>
                  </a:cubicBezTo>
                  <a:cubicBezTo>
                    <a:pt x="4717" y="8205"/>
                    <a:pt x="4712" y="8205"/>
                    <a:pt x="4707" y="8205"/>
                  </a:cubicBezTo>
                  <a:lnTo>
                    <a:pt x="4707" y="8205"/>
                  </a:lnTo>
                  <a:cubicBezTo>
                    <a:pt x="4721" y="8203"/>
                    <a:pt x="4746" y="8202"/>
                    <a:pt x="4753" y="8202"/>
                  </a:cubicBezTo>
                  <a:close/>
                  <a:moveTo>
                    <a:pt x="4695" y="906"/>
                  </a:moveTo>
                  <a:cubicBezTo>
                    <a:pt x="4696" y="906"/>
                    <a:pt x="4697" y="906"/>
                    <a:pt x="4698" y="906"/>
                  </a:cubicBezTo>
                  <a:lnTo>
                    <a:pt x="4698" y="906"/>
                  </a:lnTo>
                  <a:cubicBezTo>
                    <a:pt x="4703" y="908"/>
                    <a:pt x="4711" y="910"/>
                    <a:pt x="4723" y="913"/>
                  </a:cubicBezTo>
                  <a:cubicBezTo>
                    <a:pt x="4748" y="919"/>
                    <a:pt x="4774" y="925"/>
                    <a:pt x="4800" y="931"/>
                  </a:cubicBezTo>
                  <a:cubicBezTo>
                    <a:pt x="4808" y="933"/>
                    <a:pt x="4850" y="948"/>
                    <a:pt x="4876" y="957"/>
                  </a:cubicBezTo>
                  <a:lnTo>
                    <a:pt x="4876" y="957"/>
                  </a:lnTo>
                  <a:cubicBezTo>
                    <a:pt x="4896" y="966"/>
                    <a:pt x="4930" y="982"/>
                    <a:pt x="4940" y="988"/>
                  </a:cubicBezTo>
                  <a:cubicBezTo>
                    <a:pt x="4959" y="999"/>
                    <a:pt x="4986" y="1011"/>
                    <a:pt x="5010" y="1026"/>
                  </a:cubicBezTo>
                  <a:lnTo>
                    <a:pt x="5010" y="1026"/>
                  </a:lnTo>
                  <a:cubicBezTo>
                    <a:pt x="5013" y="1029"/>
                    <a:pt x="5020" y="1037"/>
                    <a:pt x="5033" y="1049"/>
                  </a:cubicBezTo>
                  <a:cubicBezTo>
                    <a:pt x="5048" y="1065"/>
                    <a:pt x="5066" y="1080"/>
                    <a:pt x="5081" y="1095"/>
                  </a:cubicBezTo>
                  <a:lnTo>
                    <a:pt x="5112" y="1126"/>
                  </a:lnTo>
                  <a:lnTo>
                    <a:pt x="5323" y="1338"/>
                  </a:lnTo>
                  <a:lnTo>
                    <a:pt x="6147" y="2162"/>
                  </a:lnTo>
                  <a:lnTo>
                    <a:pt x="7930" y="3944"/>
                  </a:lnTo>
                  <a:cubicBezTo>
                    <a:pt x="7981" y="3995"/>
                    <a:pt x="8033" y="4046"/>
                    <a:pt x="8084" y="4098"/>
                  </a:cubicBezTo>
                  <a:cubicBezTo>
                    <a:pt x="8089" y="4106"/>
                    <a:pt x="8096" y="4111"/>
                    <a:pt x="8101" y="4117"/>
                  </a:cubicBezTo>
                  <a:cubicBezTo>
                    <a:pt x="8110" y="4125"/>
                    <a:pt x="8118" y="4135"/>
                    <a:pt x="8126" y="4144"/>
                  </a:cubicBezTo>
                  <a:lnTo>
                    <a:pt x="8126" y="4144"/>
                  </a:lnTo>
                  <a:cubicBezTo>
                    <a:pt x="8136" y="4172"/>
                    <a:pt x="8201" y="4256"/>
                    <a:pt x="8211" y="4274"/>
                  </a:cubicBezTo>
                  <a:cubicBezTo>
                    <a:pt x="8217" y="4285"/>
                    <a:pt x="8222" y="4296"/>
                    <a:pt x="8227" y="4307"/>
                  </a:cubicBezTo>
                  <a:lnTo>
                    <a:pt x="8227" y="4307"/>
                  </a:lnTo>
                  <a:cubicBezTo>
                    <a:pt x="8238" y="4344"/>
                    <a:pt x="8252" y="4378"/>
                    <a:pt x="8261" y="4416"/>
                  </a:cubicBezTo>
                  <a:cubicBezTo>
                    <a:pt x="8264" y="4427"/>
                    <a:pt x="8266" y="4439"/>
                    <a:pt x="8269" y="4450"/>
                  </a:cubicBezTo>
                  <a:lnTo>
                    <a:pt x="8269" y="4450"/>
                  </a:lnTo>
                  <a:cubicBezTo>
                    <a:pt x="8266" y="4490"/>
                    <a:pt x="8277" y="4536"/>
                    <a:pt x="8276" y="4574"/>
                  </a:cubicBezTo>
                  <a:cubicBezTo>
                    <a:pt x="8276" y="4595"/>
                    <a:pt x="8275" y="4617"/>
                    <a:pt x="8273" y="4638"/>
                  </a:cubicBezTo>
                  <a:cubicBezTo>
                    <a:pt x="8272" y="4652"/>
                    <a:pt x="8266" y="4669"/>
                    <a:pt x="8263" y="4676"/>
                  </a:cubicBezTo>
                  <a:lnTo>
                    <a:pt x="8263" y="4676"/>
                  </a:lnTo>
                  <a:cubicBezTo>
                    <a:pt x="8265" y="4673"/>
                    <a:pt x="8268" y="4666"/>
                    <a:pt x="8273" y="4654"/>
                  </a:cubicBezTo>
                  <a:lnTo>
                    <a:pt x="8273" y="4654"/>
                  </a:lnTo>
                  <a:cubicBezTo>
                    <a:pt x="8271" y="4660"/>
                    <a:pt x="8269" y="4666"/>
                    <a:pt x="8268" y="4670"/>
                  </a:cubicBezTo>
                  <a:cubicBezTo>
                    <a:pt x="8265" y="4691"/>
                    <a:pt x="8260" y="4711"/>
                    <a:pt x="8253" y="4732"/>
                  </a:cubicBezTo>
                  <a:cubicBezTo>
                    <a:pt x="8249" y="4745"/>
                    <a:pt x="8245" y="4772"/>
                    <a:pt x="8239" y="4795"/>
                  </a:cubicBezTo>
                  <a:lnTo>
                    <a:pt x="8239" y="4795"/>
                  </a:lnTo>
                  <a:cubicBezTo>
                    <a:pt x="8236" y="4798"/>
                    <a:pt x="8232" y="4805"/>
                    <a:pt x="8226" y="4815"/>
                  </a:cubicBezTo>
                  <a:cubicBezTo>
                    <a:pt x="8214" y="4838"/>
                    <a:pt x="8202" y="4863"/>
                    <a:pt x="8188" y="4885"/>
                  </a:cubicBezTo>
                  <a:cubicBezTo>
                    <a:pt x="8176" y="4905"/>
                    <a:pt x="8166" y="4922"/>
                    <a:pt x="8154" y="4941"/>
                  </a:cubicBezTo>
                  <a:cubicBezTo>
                    <a:pt x="8151" y="4945"/>
                    <a:pt x="8144" y="4954"/>
                    <a:pt x="8137" y="4962"/>
                  </a:cubicBezTo>
                  <a:lnTo>
                    <a:pt x="8137" y="4962"/>
                  </a:lnTo>
                  <a:cubicBezTo>
                    <a:pt x="8121" y="4980"/>
                    <a:pt x="8095" y="5007"/>
                    <a:pt x="8089" y="5013"/>
                  </a:cubicBezTo>
                  <a:lnTo>
                    <a:pt x="8082" y="5021"/>
                  </a:lnTo>
                  <a:cubicBezTo>
                    <a:pt x="8028" y="5076"/>
                    <a:pt x="7974" y="5130"/>
                    <a:pt x="7918" y="5185"/>
                  </a:cubicBezTo>
                  <a:lnTo>
                    <a:pt x="6133" y="6971"/>
                  </a:lnTo>
                  <a:lnTo>
                    <a:pt x="5310" y="7792"/>
                  </a:lnTo>
                  <a:lnTo>
                    <a:pt x="5109" y="7995"/>
                  </a:lnTo>
                  <a:cubicBezTo>
                    <a:pt x="5091" y="8011"/>
                    <a:pt x="5076" y="8028"/>
                    <a:pt x="5060" y="8043"/>
                  </a:cubicBezTo>
                  <a:cubicBezTo>
                    <a:pt x="5056" y="8046"/>
                    <a:pt x="5036" y="8063"/>
                    <a:pt x="5023" y="8075"/>
                  </a:cubicBezTo>
                  <a:lnTo>
                    <a:pt x="5023" y="8075"/>
                  </a:lnTo>
                  <a:cubicBezTo>
                    <a:pt x="5036" y="8066"/>
                    <a:pt x="5053" y="8055"/>
                    <a:pt x="5054" y="8055"/>
                  </a:cubicBezTo>
                  <a:lnTo>
                    <a:pt x="5054" y="8055"/>
                  </a:lnTo>
                  <a:cubicBezTo>
                    <a:pt x="5055" y="8055"/>
                    <a:pt x="5047" y="8060"/>
                    <a:pt x="5024" y="8076"/>
                  </a:cubicBezTo>
                  <a:cubicBezTo>
                    <a:pt x="5022" y="8077"/>
                    <a:pt x="5020" y="8078"/>
                    <a:pt x="5018" y="8079"/>
                  </a:cubicBezTo>
                  <a:lnTo>
                    <a:pt x="5018" y="8079"/>
                  </a:lnTo>
                  <a:cubicBezTo>
                    <a:pt x="5019" y="8078"/>
                    <a:pt x="5021" y="8077"/>
                    <a:pt x="5023" y="8075"/>
                  </a:cubicBezTo>
                  <a:lnTo>
                    <a:pt x="5023" y="8075"/>
                  </a:lnTo>
                  <a:cubicBezTo>
                    <a:pt x="5019" y="8078"/>
                    <a:pt x="5015" y="8081"/>
                    <a:pt x="5013" y="8083"/>
                  </a:cubicBezTo>
                  <a:lnTo>
                    <a:pt x="5013" y="8083"/>
                  </a:lnTo>
                  <a:cubicBezTo>
                    <a:pt x="5014" y="8082"/>
                    <a:pt x="5016" y="8080"/>
                    <a:pt x="5018" y="8079"/>
                  </a:cubicBezTo>
                  <a:lnTo>
                    <a:pt x="5018" y="8079"/>
                  </a:lnTo>
                  <a:cubicBezTo>
                    <a:pt x="5013" y="8084"/>
                    <a:pt x="5009" y="8087"/>
                    <a:pt x="5009" y="8087"/>
                  </a:cubicBezTo>
                  <a:cubicBezTo>
                    <a:pt x="5009" y="8086"/>
                    <a:pt x="5010" y="8085"/>
                    <a:pt x="5013" y="8083"/>
                  </a:cubicBezTo>
                  <a:lnTo>
                    <a:pt x="5013" y="8083"/>
                  </a:lnTo>
                  <a:cubicBezTo>
                    <a:pt x="4985" y="8101"/>
                    <a:pt x="4957" y="8119"/>
                    <a:pt x="4928" y="8134"/>
                  </a:cubicBezTo>
                  <a:cubicBezTo>
                    <a:pt x="4913" y="8142"/>
                    <a:pt x="4898" y="8149"/>
                    <a:pt x="4882" y="8157"/>
                  </a:cubicBezTo>
                  <a:lnTo>
                    <a:pt x="4882" y="8157"/>
                  </a:lnTo>
                  <a:cubicBezTo>
                    <a:pt x="4840" y="8171"/>
                    <a:pt x="4800" y="8185"/>
                    <a:pt x="4757" y="8195"/>
                  </a:cubicBezTo>
                  <a:cubicBezTo>
                    <a:pt x="4743" y="8199"/>
                    <a:pt x="4714" y="8200"/>
                    <a:pt x="4700" y="8206"/>
                  </a:cubicBezTo>
                  <a:lnTo>
                    <a:pt x="4700" y="8206"/>
                  </a:lnTo>
                  <a:cubicBezTo>
                    <a:pt x="4671" y="8207"/>
                    <a:pt x="4643" y="8209"/>
                    <a:pt x="4613" y="8209"/>
                  </a:cubicBezTo>
                  <a:cubicBezTo>
                    <a:pt x="4593" y="8209"/>
                    <a:pt x="4571" y="8207"/>
                    <a:pt x="4551" y="8206"/>
                  </a:cubicBezTo>
                  <a:cubicBezTo>
                    <a:pt x="4536" y="8204"/>
                    <a:pt x="4516" y="8197"/>
                    <a:pt x="4510" y="8195"/>
                  </a:cubicBezTo>
                  <a:lnTo>
                    <a:pt x="4510" y="8195"/>
                  </a:lnTo>
                  <a:cubicBezTo>
                    <a:pt x="4513" y="8196"/>
                    <a:pt x="4517" y="8198"/>
                    <a:pt x="4525" y="8201"/>
                  </a:cubicBezTo>
                  <a:lnTo>
                    <a:pt x="4525" y="8201"/>
                  </a:lnTo>
                  <a:cubicBezTo>
                    <a:pt x="4507" y="8197"/>
                    <a:pt x="4489" y="8194"/>
                    <a:pt x="4471" y="8189"/>
                  </a:cubicBezTo>
                  <a:cubicBezTo>
                    <a:pt x="4458" y="8186"/>
                    <a:pt x="4426" y="8180"/>
                    <a:pt x="4399" y="8173"/>
                  </a:cubicBezTo>
                  <a:lnTo>
                    <a:pt x="4399" y="8173"/>
                  </a:lnTo>
                  <a:cubicBezTo>
                    <a:pt x="4394" y="8170"/>
                    <a:pt x="4386" y="8166"/>
                    <a:pt x="4373" y="8158"/>
                  </a:cubicBezTo>
                  <a:cubicBezTo>
                    <a:pt x="4354" y="8148"/>
                    <a:pt x="4334" y="8139"/>
                    <a:pt x="4317" y="8129"/>
                  </a:cubicBezTo>
                  <a:cubicBezTo>
                    <a:pt x="4289" y="8113"/>
                    <a:pt x="4263" y="8095"/>
                    <a:pt x="4237" y="8078"/>
                  </a:cubicBezTo>
                  <a:lnTo>
                    <a:pt x="4237" y="8078"/>
                  </a:lnTo>
                  <a:cubicBezTo>
                    <a:pt x="4237" y="8078"/>
                    <a:pt x="4237" y="8078"/>
                    <a:pt x="4237" y="8078"/>
                  </a:cubicBezTo>
                  <a:cubicBezTo>
                    <a:pt x="4213" y="8055"/>
                    <a:pt x="4191" y="8037"/>
                    <a:pt x="4170" y="8017"/>
                  </a:cubicBezTo>
                  <a:lnTo>
                    <a:pt x="4170" y="8017"/>
                  </a:lnTo>
                  <a:cubicBezTo>
                    <a:pt x="4170" y="8017"/>
                    <a:pt x="4170" y="8017"/>
                    <a:pt x="4170" y="8017"/>
                  </a:cubicBezTo>
                  <a:lnTo>
                    <a:pt x="2854" y="6700"/>
                  </a:lnTo>
                  <a:lnTo>
                    <a:pt x="1225" y="5073"/>
                  </a:lnTo>
                  <a:lnTo>
                    <a:pt x="1171" y="5018"/>
                  </a:lnTo>
                  <a:lnTo>
                    <a:pt x="1165" y="5012"/>
                  </a:lnTo>
                  <a:cubicBezTo>
                    <a:pt x="1150" y="4997"/>
                    <a:pt x="1136" y="4978"/>
                    <a:pt x="1119" y="4963"/>
                  </a:cubicBezTo>
                  <a:cubicBezTo>
                    <a:pt x="1113" y="4958"/>
                    <a:pt x="1107" y="4953"/>
                    <a:pt x="1102" y="4949"/>
                  </a:cubicBezTo>
                  <a:lnTo>
                    <a:pt x="1102" y="4949"/>
                  </a:lnTo>
                  <a:cubicBezTo>
                    <a:pt x="1081" y="4920"/>
                    <a:pt x="1064" y="4881"/>
                    <a:pt x="1050" y="4856"/>
                  </a:cubicBezTo>
                  <a:cubicBezTo>
                    <a:pt x="1045" y="4847"/>
                    <a:pt x="1040" y="4837"/>
                    <a:pt x="1036" y="4827"/>
                  </a:cubicBezTo>
                  <a:lnTo>
                    <a:pt x="1036" y="4827"/>
                  </a:lnTo>
                  <a:cubicBezTo>
                    <a:pt x="1033" y="4798"/>
                    <a:pt x="1003" y="4741"/>
                    <a:pt x="997" y="4715"/>
                  </a:cubicBezTo>
                  <a:cubicBezTo>
                    <a:pt x="992" y="4695"/>
                    <a:pt x="988" y="4675"/>
                    <a:pt x="983" y="4654"/>
                  </a:cubicBezTo>
                  <a:cubicBezTo>
                    <a:pt x="978" y="4635"/>
                    <a:pt x="976" y="4628"/>
                    <a:pt x="976" y="4628"/>
                  </a:cubicBezTo>
                  <a:lnTo>
                    <a:pt x="976" y="4628"/>
                  </a:lnTo>
                  <a:cubicBezTo>
                    <a:pt x="975" y="4628"/>
                    <a:pt x="986" y="4682"/>
                    <a:pt x="984" y="4682"/>
                  </a:cubicBezTo>
                  <a:cubicBezTo>
                    <a:pt x="984" y="4682"/>
                    <a:pt x="984" y="4682"/>
                    <a:pt x="984" y="4682"/>
                  </a:cubicBezTo>
                  <a:cubicBezTo>
                    <a:pt x="969" y="4673"/>
                    <a:pt x="977" y="4559"/>
                    <a:pt x="978" y="4541"/>
                  </a:cubicBezTo>
                  <a:cubicBezTo>
                    <a:pt x="978" y="4532"/>
                    <a:pt x="977" y="4509"/>
                    <a:pt x="976" y="4486"/>
                  </a:cubicBezTo>
                  <a:lnTo>
                    <a:pt x="976" y="4486"/>
                  </a:lnTo>
                  <a:cubicBezTo>
                    <a:pt x="978" y="4483"/>
                    <a:pt x="980" y="4476"/>
                    <a:pt x="983" y="4461"/>
                  </a:cubicBezTo>
                  <a:cubicBezTo>
                    <a:pt x="988" y="4440"/>
                    <a:pt x="992" y="4420"/>
                    <a:pt x="997" y="4399"/>
                  </a:cubicBezTo>
                  <a:cubicBezTo>
                    <a:pt x="1004" y="4374"/>
                    <a:pt x="1036" y="4316"/>
                    <a:pt x="1036" y="4286"/>
                  </a:cubicBezTo>
                  <a:lnTo>
                    <a:pt x="1036" y="4286"/>
                  </a:lnTo>
                  <a:cubicBezTo>
                    <a:pt x="1043" y="4272"/>
                    <a:pt x="1050" y="4258"/>
                    <a:pt x="1058" y="4245"/>
                  </a:cubicBezTo>
                  <a:cubicBezTo>
                    <a:pt x="1070" y="4223"/>
                    <a:pt x="1084" y="4192"/>
                    <a:pt x="1101" y="4167"/>
                  </a:cubicBezTo>
                  <a:lnTo>
                    <a:pt x="1101" y="4167"/>
                  </a:lnTo>
                  <a:cubicBezTo>
                    <a:pt x="1106" y="4163"/>
                    <a:pt x="1113" y="4158"/>
                    <a:pt x="1119" y="4152"/>
                  </a:cubicBezTo>
                  <a:cubicBezTo>
                    <a:pt x="1135" y="4134"/>
                    <a:pt x="1150" y="4118"/>
                    <a:pt x="1165" y="4103"/>
                  </a:cubicBezTo>
                  <a:lnTo>
                    <a:pt x="1172" y="4095"/>
                  </a:lnTo>
                  <a:cubicBezTo>
                    <a:pt x="1191" y="4076"/>
                    <a:pt x="1210" y="4058"/>
                    <a:pt x="1229" y="4039"/>
                  </a:cubicBezTo>
                  <a:lnTo>
                    <a:pt x="1480" y="3786"/>
                  </a:lnTo>
                  <a:lnTo>
                    <a:pt x="3365" y="1903"/>
                  </a:lnTo>
                  <a:lnTo>
                    <a:pt x="4067" y="1201"/>
                  </a:lnTo>
                  <a:cubicBezTo>
                    <a:pt x="4107" y="1161"/>
                    <a:pt x="4145" y="1121"/>
                    <a:pt x="4186" y="1083"/>
                  </a:cubicBezTo>
                  <a:cubicBezTo>
                    <a:pt x="4201" y="1068"/>
                    <a:pt x="4219" y="1054"/>
                    <a:pt x="4234" y="1039"/>
                  </a:cubicBezTo>
                  <a:lnTo>
                    <a:pt x="4234" y="1039"/>
                  </a:lnTo>
                  <a:cubicBezTo>
                    <a:pt x="4261" y="1021"/>
                    <a:pt x="4287" y="1003"/>
                    <a:pt x="4314" y="987"/>
                  </a:cubicBezTo>
                  <a:cubicBezTo>
                    <a:pt x="4327" y="980"/>
                    <a:pt x="4341" y="973"/>
                    <a:pt x="4354" y="966"/>
                  </a:cubicBezTo>
                  <a:lnTo>
                    <a:pt x="4354" y="966"/>
                  </a:lnTo>
                  <a:cubicBezTo>
                    <a:pt x="4387" y="966"/>
                    <a:pt x="4458" y="929"/>
                    <a:pt x="4484" y="924"/>
                  </a:cubicBezTo>
                  <a:cubicBezTo>
                    <a:pt x="4502" y="919"/>
                    <a:pt x="4520" y="916"/>
                    <a:pt x="4538" y="912"/>
                  </a:cubicBezTo>
                  <a:lnTo>
                    <a:pt x="4538" y="912"/>
                  </a:lnTo>
                  <a:cubicBezTo>
                    <a:pt x="4568" y="910"/>
                    <a:pt x="4597" y="908"/>
                    <a:pt x="4626" y="908"/>
                  </a:cubicBezTo>
                  <a:cubicBezTo>
                    <a:pt x="4635" y="908"/>
                    <a:pt x="4666" y="906"/>
                    <a:pt x="4695" y="906"/>
                  </a:cubicBezTo>
                  <a:close/>
                  <a:moveTo>
                    <a:pt x="4608" y="0"/>
                  </a:moveTo>
                  <a:cubicBezTo>
                    <a:pt x="4350" y="0"/>
                    <a:pt x="4089" y="65"/>
                    <a:pt x="3850" y="200"/>
                  </a:cubicBezTo>
                  <a:cubicBezTo>
                    <a:pt x="3602" y="341"/>
                    <a:pt x="3407" y="566"/>
                    <a:pt x="3209" y="764"/>
                  </a:cubicBezTo>
                  <a:lnTo>
                    <a:pt x="1261" y="2712"/>
                  </a:lnTo>
                  <a:lnTo>
                    <a:pt x="581" y="3392"/>
                  </a:lnTo>
                  <a:cubicBezTo>
                    <a:pt x="471" y="3503"/>
                    <a:pt x="366" y="3619"/>
                    <a:pt x="285" y="3754"/>
                  </a:cubicBezTo>
                  <a:cubicBezTo>
                    <a:pt x="61" y="4122"/>
                    <a:pt x="1" y="4604"/>
                    <a:pt x="134" y="5015"/>
                  </a:cubicBezTo>
                  <a:cubicBezTo>
                    <a:pt x="252" y="5382"/>
                    <a:pt x="495" y="5629"/>
                    <a:pt x="756" y="5891"/>
                  </a:cubicBezTo>
                  <a:lnTo>
                    <a:pt x="1623" y="6758"/>
                  </a:lnTo>
                  <a:lnTo>
                    <a:pt x="3416" y="8551"/>
                  </a:lnTo>
                  <a:lnTo>
                    <a:pt x="3486" y="8622"/>
                  </a:lnTo>
                  <a:lnTo>
                    <a:pt x="3486" y="8622"/>
                  </a:lnTo>
                  <a:cubicBezTo>
                    <a:pt x="3498" y="8636"/>
                    <a:pt x="3511" y="8650"/>
                    <a:pt x="3525" y="8664"/>
                  </a:cubicBezTo>
                  <a:cubicBezTo>
                    <a:pt x="3831" y="8961"/>
                    <a:pt x="4228" y="9110"/>
                    <a:pt x="4624" y="9110"/>
                  </a:cubicBezTo>
                  <a:cubicBezTo>
                    <a:pt x="5023" y="9110"/>
                    <a:pt x="5422" y="8959"/>
                    <a:pt x="5729" y="8659"/>
                  </a:cubicBezTo>
                  <a:cubicBezTo>
                    <a:pt x="5896" y="8493"/>
                    <a:pt x="6061" y="8326"/>
                    <a:pt x="6227" y="8159"/>
                  </a:cubicBezTo>
                  <a:lnTo>
                    <a:pt x="8209" y="6179"/>
                  </a:lnTo>
                  <a:cubicBezTo>
                    <a:pt x="8380" y="6007"/>
                    <a:pt x="8554" y="5837"/>
                    <a:pt x="8724" y="5663"/>
                  </a:cubicBezTo>
                  <a:cubicBezTo>
                    <a:pt x="9307" y="5068"/>
                    <a:pt x="9329" y="4128"/>
                    <a:pt x="8777" y="3505"/>
                  </a:cubicBezTo>
                  <a:cubicBezTo>
                    <a:pt x="8635" y="3345"/>
                    <a:pt x="8473" y="3199"/>
                    <a:pt x="8322" y="3049"/>
                  </a:cubicBezTo>
                  <a:lnTo>
                    <a:pt x="7372" y="2098"/>
                  </a:lnTo>
                  <a:cubicBezTo>
                    <a:pt x="6833" y="1559"/>
                    <a:pt x="6292" y="1018"/>
                    <a:pt x="5751" y="477"/>
                  </a:cubicBezTo>
                  <a:cubicBezTo>
                    <a:pt x="5441" y="169"/>
                    <a:pt x="5027" y="0"/>
                    <a:pt x="46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64;p25">
              <a:extLst>
                <a:ext uri="{FF2B5EF4-FFF2-40B4-BE49-F238E27FC236}">
                  <a16:creationId xmlns:a16="http://schemas.microsoft.com/office/drawing/2014/main" id="{F08CFFB3-1B1E-CC0C-6FF7-78BE1209684C}"/>
                </a:ext>
              </a:extLst>
            </p:cNvPr>
            <p:cNvSpPr/>
            <p:nvPr/>
          </p:nvSpPr>
          <p:spPr>
            <a:xfrm>
              <a:off x="4827830" y="2407131"/>
              <a:ext cx="1447969" cy="1411181"/>
            </a:xfrm>
            <a:custGeom>
              <a:avLst/>
              <a:gdLst/>
              <a:ahLst/>
              <a:cxnLst/>
              <a:rect l="l" t="t" r="r" b="b"/>
              <a:pathLst>
                <a:path w="8423" h="8209" extrusionOk="0">
                  <a:moveTo>
                    <a:pt x="4212" y="0"/>
                  </a:moveTo>
                  <a:cubicBezTo>
                    <a:pt x="3930" y="0"/>
                    <a:pt x="3648" y="107"/>
                    <a:pt x="3434" y="320"/>
                  </a:cubicBezTo>
                  <a:lnTo>
                    <a:pt x="428" y="3327"/>
                  </a:lnTo>
                  <a:cubicBezTo>
                    <a:pt x="0" y="3754"/>
                    <a:pt x="0" y="4454"/>
                    <a:pt x="428" y="4881"/>
                  </a:cubicBezTo>
                  <a:lnTo>
                    <a:pt x="3434" y="7888"/>
                  </a:lnTo>
                  <a:cubicBezTo>
                    <a:pt x="3648" y="8101"/>
                    <a:pt x="3930" y="8208"/>
                    <a:pt x="4212" y="8208"/>
                  </a:cubicBezTo>
                  <a:cubicBezTo>
                    <a:pt x="4493" y="8208"/>
                    <a:pt x="4775" y="8101"/>
                    <a:pt x="4988" y="7888"/>
                  </a:cubicBezTo>
                  <a:lnTo>
                    <a:pt x="7995" y="4881"/>
                  </a:lnTo>
                  <a:cubicBezTo>
                    <a:pt x="8422" y="4454"/>
                    <a:pt x="8422" y="3754"/>
                    <a:pt x="7995" y="3327"/>
                  </a:cubicBezTo>
                  <a:lnTo>
                    <a:pt x="4988" y="320"/>
                  </a:lnTo>
                  <a:cubicBezTo>
                    <a:pt x="4775" y="107"/>
                    <a:pt x="4493" y="0"/>
                    <a:pt x="4212" y="0"/>
                  </a:cubicBezTo>
                  <a:close/>
                </a:path>
              </a:pathLst>
            </a:custGeom>
            <a:solidFill>
              <a:srgbClr val="43777F"/>
            </a:solidFill>
            <a:ln>
              <a:solidFill>
                <a:srgbClr val="43777F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68;p25">
              <a:extLst>
                <a:ext uri="{FF2B5EF4-FFF2-40B4-BE49-F238E27FC236}">
                  <a16:creationId xmlns:a16="http://schemas.microsoft.com/office/drawing/2014/main" id="{9C7F763A-536B-6CEA-BDA0-7E4904B02D2D}"/>
                </a:ext>
              </a:extLst>
            </p:cNvPr>
            <p:cNvSpPr/>
            <p:nvPr/>
          </p:nvSpPr>
          <p:spPr>
            <a:xfrm>
              <a:off x="5205009" y="5047588"/>
              <a:ext cx="6684000" cy="1056800"/>
            </a:xfrm>
            <a:prstGeom prst="roundRect">
              <a:avLst>
                <a:gd name="adj" fmla="val 50000"/>
              </a:avLst>
            </a:prstGeom>
            <a:solidFill>
              <a:srgbClr val="A9C500"/>
            </a:solidFill>
            <a:ln w="19050" cap="flat" cmpd="sng">
              <a:solidFill>
                <a:srgbClr val="A9C5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69;p25">
              <a:extLst>
                <a:ext uri="{FF2B5EF4-FFF2-40B4-BE49-F238E27FC236}">
                  <a16:creationId xmlns:a16="http://schemas.microsoft.com/office/drawing/2014/main" id="{78334C81-AAB0-ABA6-9CBD-FB965DD507BB}"/>
                </a:ext>
              </a:extLst>
            </p:cNvPr>
            <p:cNvSpPr/>
            <p:nvPr/>
          </p:nvSpPr>
          <p:spPr>
            <a:xfrm>
              <a:off x="4789323" y="4792952"/>
              <a:ext cx="1603717" cy="1566069"/>
            </a:xfrm>
            <a:custGeom>
              <a:avLst/>
              <a:gdLst/>
              <a:ahLst/>
              <a:cxnLst/>
              <a:rect l="l" t="t" r="r" b="b"/>
              <a:pathLst>
                <a:path w="9329" h="9110" extrusionOk="0">
                  <a:moveTo>
                    <a:pt x="4705" y="906"/>
                  </a:moveTo>
                  <a:cubicBezTo>
                    <a:pt x="4728" y="907"/>
                    <a:pt x="4747" y="909"/>
                    <a:pt x="4751" y="915"/>
                  </a:cubicBezTo>
                  <a:cubicBezTo>
                    <a:pt x="4751" y="915"/>
                    <a:pt x="4751" y="915"/>
                    <a:pt x="4750" y="915"/>
                  </a:cubicBezTo>
                  <a:cubicBezTo>
                    <a:pt x="4746" y="915"/>
                    <a:pt x="4722" y="910"/>
                    <a:pt x="4705" y="906"/>
                  </a:cubicBezTo>
                  <a:close/>
                  <a:moveTo>
                    <a:pt x="4399" y="942"/>
                  </a:moveTo>
                  <a:lnTo>
                    <a:pt x="4399" y="942"/>
                  </a:lnTo>
                  <a:cubicBezTo>
                    <a:pt x="4400" y="942"/>
                    <a:pt x="4379" y="954"/>
                    <a:pt x="4363" y="961"/>
                  </a:cubicBezTo>
                  <a:lnTo>
                    <a:pt x="4363" y="961"/>
                  </a:lnTo>
                  <a:cubicBezTo>
                    <a:pt x="4365" y="960"/>
                    <a:pt x="4367" y="959"/>
                    <a:pt x="4369" y="958"/>
                  </a:cubicBezTo>
                  <a:cubicBezTo>
                    <a:pt x="4390" y="946"/>
                    <a:pt x="4398" y="942"/>
                    <a:pt x="4399" y="942"/>
                  </a:cubicBezTo>
                  <a:close/>
                  <a:moveTo>
                    <a:pt x="4348" y="966"/>
                  </a:moveTo>
                  <a:cubicBezTo>
                    <a:pt x="4348" y="966"/>
                    <a:pt x="4348" y="966"/>
                    <a:pt x="4348" y="966"/>
                  </a:cubicBezTo>
                  <a:lnTo>
                    <a:pt x="4348" y="966"/>
                  </a:lnTo>
                  <a:cubicBezTo>
                    <a:pt x="4348" y="966"/>
                    <a:pt x="4348" y="966"/>
                    <a:pt x="4348" y="966"/>
                  </a:cubicBezTo>
                  <a:close/>
                  <a:moveTo>
                    <a:pt x="5026" y="1038"/>
                  </a:moveTo>
                  <a:lnTo>
                    <a:pt x="5026" y="1038"/>
                  </a:lnTo>
                  <a:cubicBezTo>
                    <a:pt x="5034" y="1044"/>
                    <a:pt x="5041" y="1051"/>
                    <a:pt x="5047" y="1058"/>
                  </a:cubicBezTo>
                  <a:lnTo>
                    <a:pt x="5047" y="1058"/>
                  </a:lnTo>
                  <a:cubicBezTo>
                    <a:pt x="5044" y="1054"/>
                    <a:pt x="5034" y="1045"/>
                    <a:pt x="5026" y="1038"/>
                  </a:cubicBezTo>
                  <a:close/>
                  <a:moveTo>
                    <a:pt x="8124" y="4138"/>
                  </a:moveTo>
                  <a:cubicBezTo>
                    <a:pt x="8124" y="4138"/>
                    <a:pt x="8124" y="4138"/>
                    <a:pt x="8124" y="4138"/>
                  </a:cubicBezTo>
                  <a:lnTo>
                    <a:pt x="8124" y="4138"/>
                  </a:lnTo>
                  <a:cubicBezTo>
                    <a:pt x="8124" y="4138"/>
                    <a:pt x="8124" y="4138"/>
                    <a:pt x="8124" y="4138"/>
                  </a:cubicBezTo>
                  <a:close/>
                  <a:moveTo>
                    <a:pt x="1029" y="4299"/>
                  </a:moveTo>
                  <a:cubicBezTo>
                    <a:pt x="1022" y="4314"/>
                    <a:pt x="1012" y="4331"/>
                    <a:pt x="1012" y="4331"/>
                  </a:cubicBezTo>
                  <a:cubicBezTo>
                    <a:pt x="1012" y="4331"/>
                    <a:pt x="1016" y="4323"/>
                    <a:pt x="1027" y="4301"/>
                  </a:cubicBezTo>
                  <a:cubicBezTo>
                    <a:pt x="1028" y="4301"/>
                    <a:pt x="1028" y="4300"/>
                    <a:pt x="1029" y="4299"/>
                  </a:cubicBezTo>
                  <a:close/>
                  <a:moveTo>
                    <a:pt x="8270" y="4434"/>
                  </a:moveTo>
                  <a:cubicBezTo>
                    <a:pt x="8269" y="4435"/>
                    <a:pt x="8269" y="4435"/>
                    <a:pt x="8269" y="4436"/>
                  </a:cubicBezTo>
                  <a:lnTo>
                    <a:pt x="8269" y="4436"/>
                  </a:lnTo>
                  <a:cubicBezTo>
                    <a:pt x="8269" y="4435"/>
                    <a:pt x="8269" y="4435"/>
                    <a:pt x="8270" y="4434"/>
                  </a:cubicBezTo>
                  <a:close/>
                  <a:moveTo>
                    <a:pt x="984" y="4432"/>
                  </a:moveTo>
                  <a:cubicBezTo>
                    <a:pt x="983" y="4433"/>
                    <a:pt x="978" y="4459"/>
                    <a:pt x="976" y="4475"/>
                  </a:cubicBezTo>
                  <a:lnTo>
                    <a:pt x="976" y="4475"/>
                  </a:lnTo>
                  <a:cubicBezTo>
                    <a:pt x="976" y="4454"/>
                    <a:pt x="979" y="4436"/>
                    <a:pt x="984" y="4432"/>
                  </a:cubicBezTo>
                  <a:close/>
                  <a:moveTo>
                    <a:pt x="8262" y="4678"/>
                  </a:moveTo>
                  <a:cubicBezTo>
                    <a:pt x="8261" y="4679"/>
                    <a:pt x="8261" y="4680"/>
                    <a:pt x="8261" y="4680"/>
                  </a:cubicBezTo>
                  <a:cubicBezTo>
                    <a:pt x="8261" y="4680"/>
                    <a:pt x="8261" y="4679"/>
                    <a:pt x="8262" y="4678"/>
                  </a:cubicBezTo>
                  <a:close/>
                  <a:moveTo>
                    <a:pt x="1012" y="4784"/>
                  </a:moveTo>
                  <a:cubicBezTo>
                    <a:pt x="1012" y="4784"/>
                    <a:pt x="1023" y="4803"/>
                    <a:pt x="1030" y="4818"/>
                  </a:cubicBezTo>
                  <a:lnTo>
                    <a:pt x="1030" y="4818"/>
                  </a:lnTo>
                  <a:cubicBezTo>
                    <a:pt x="1029" y="4817"/>
                    <a:pt x="1028" y="4815"/>
                    <a:pt x="1027" y="4814"/>
                  </a:cubicBezTo>
                  <a:cubicBezTo>
                    <a:pt x="1015" y="4792"/>
                    <a:pt x="1012" y="4784"/>
                    <a:pt x="1012" y="4784"/>
                  </a:cubicBezTo>
                  <a:close/>
                  <a:moveTo>
                    <a:pt x="1127" y="4979"/>
                  </a:moveTo>
                  <a:cubicBezTo>
                    <a:pt x="1128" y="4979"/>
                    <a:pt x="1128" y="4979"/>
                    <a:pt x="1128" y="4979"/>
                  </a:cubicBezTo>
                  <a:cubicBezTo>
                    <a:pt x="1128" y="4979"/>
                    <a:pt x="1128" y="4979"/>
                    <a:pt x="1127" y="4979"/>
                  </a:cubicBezTo>
                  <a:close/>
                  <a:moveTo>
                    <a:pt x="4351" y="8151"/>
                  </a:moveTo>
                  <a:cubicBezTo>
                    <a:pt x="4352" y="8152"/>
                    <a:pt x="4375" y="8164"/>
                    <a:pt x="4390" y="8171"/>
                  </a:cubicBezTo>
                  <a:lnTo>
                    <a:pt x="4390" y="8171"/>
                  </a:lnTo>
                  <a:cubicBezTo>
                    <a:pt x="4371" y="8165"/>
                    <a:pt x="4356" y="8159"/>
                    <a:pt x="4351" y="8151"/>
                  </a:cubicBezTo>
                  <a:close/>
                  <a:moveTo>
                    <a:pt x="4507" y="8194"/>
                  </a:moveTo>
                  <a:lnTo>
                    <a:pt x="4507" y="8194"/>
                  </a:lnTo>
                  <a:cubicBezTo>
                    <a:pt x="4507" y="8194"/>
                    <a:pt x="4508" y="8194"/>
                    <a:pt x="4509" y="8195"/>
                  </a:cubicBezTo>
                  <a:lnTo>
                    <a:pt x="4509" y="8195"/>
                  </a:lnTo>
                  <a:cubicBezTo>
                    <a:pt x="4508" y="8194"/>
                    <a:pt x="4507" y="8194"/>
                    <a:pt x="4507" y="8194"/>
                  </a:cubicBezTo>
                  <a:close/>
                  <a:moveTo>
                    <a:pt x="4753" y="8202"/>
                  </a:moveTo>
                  <a:cubicBezTo>
                    <a:pt x="4759" y="8202"/>
                    <a:pt x="4754" y="8203"/>
                    <a:pt x="4722" y="8205"/>
                  </a:cubicBezTo>
                  <a:cubicBezTo>
                    <a:pt x="4717" y="8205"/>
                    <a:pt x="4711" y="8205"/>
                    <a:pt x="4706" y="8206"/>
                  </a:cubicBezTo>
                  <a:lnTo>
                    <a:pt x="4706" y="8206"/>
                  </a:lnTo>
                  <a:cubicBezTo>
                    <a:pt x="4721" y="8203"/>
                    <a:pt x="4745" y="8202"/>
                    <a:pt x="4753" y="8202"/>
                  </a:cubicBezTo>
                  <a:close/>
                  <a:moveTo>
                    <a:pt x="4688" y="906"/>
                  </a:moveTo>
                  <a:cubicBezTo>
                    <a:pt x="4691" y="906"/>
                    <a:pt x="4695" y="906"/>
                    <a:pt x="4698" y="906"/>
                  </a:cubicBezTo>
                  <a:lnTo>
                    <a:pt x="4698" y="906"/>
                  </a:lnTo>
                  <a:cubicBezTo>
                    <a:pt x="4703" y="908"/>
                    <a:pt x="4711" y="910"/>
                    <a:pt x="4722" y="913"/>
                  </a:cubicBezTo>
                  <a:cubicBezTo>
                    <a:pt x="4748" y="920"/>
                    <a:pt x="4773" y="925"/>
                    <a:pt x="4799" y="931"/>
                  </a:cubicBezTo>
                  <a:cubicBezTo>
                    <a:pt x="4807" y="933"/>
                    <a:pt x="4850" y="948"/>
                    <a:pt x="4876" y="957"/>
                  </a:cubicBezTo>
                  <a:lnTo>
                    <a:pt x="4876" y="957"/>
                  </a:lnTo>
                  <a:cubicBezTo>
                    <a:pt x="4896" y="967"/>
                    <a:pt x="4929" y="982"/>
                    <a:pt x="4939" y="988"/>
                  </a:cubicBezTo>
                  <a:cubicBezTo>
                    <a:pt x="4958" y="1000"/>
                    <a:pt x="4986" y="1012"/>
                    <a:pt x="5010" y="1027"/>
                  </a:cubicBezTo>
                  <a:lnTo>
                    <a:pt x="5010" y="1027"/>
                  </a:lnTo>
                  <a:cubicBezTo>
                    <a:pt x="5013" y="1031"/>
                    <a:pt x="5020" y="1038"/>
                    <a:pt x="5032" y="1050"/>
                  </a:cubicBezTo>
                  <a:cubicBezTo>
                    <a:pt x="5048" y="1065"/>
                    <a:pt x="5065" y="1080"/>
                    <a:pt x="5080" y="1096"/>
                  </a:cubicBezTo>
                  <a:lnTo>
                    <a:pt x="5111" y="1126"/>
                  </a:lnTo>
                  <a:lnTo>
                    <a:pt x="5323" y="1337"/>
                  </a:lnTo>
                  <a:lnTo>
                    <a:pt x="6146" y="2161"/>
                  </a:lnTo>
                  <a:lnTo>
                    <a:pt x="7929" y="3944"/>
                  </a:lnTo>
                  <a:cubicBezTo>
                    <a:pt x="7980" y="3995"/>
                    <a:pt x="8032" y="4047"/>
                    <a:pt x="8083" y="4099"/>
                  </a:cubicBezTo>
                  <a:cubicBezTo>
                    <a:pt x="8088" y="4105"/>
                    <a:pt x="8096" y="4110"/>
                    <a:pt x="8101" y="4117"/>
                  </a:cubicBezTo>
                  <a:cubicBezTo>
                    <a:pt x="8109" y="4126"/>
                    <a:pt x="8117" y="4135"/>
                    <a:pt x="8125" y="4144"/>
                  </a:cubicBezTo>
                  <a:lnTo>
                    <a:pt x="8125" y="4144"/>
                  </a:lnTo>
                  <a:cubicBezTo>
                    <a:pt x="8135" y="4172"/>
                    <a:pt x="8200" y="4255"/>
                    <a:pt x="8210" y="4274"/>
                  </a:cubicBezTo>
                  <a:cubicBezTo>
                    <a:pt x="8216" y="4285"/>
                    <a:pt x="8221" y="4296"/>
                    <a:pt x="8227" y="4307"/>
                  </a:cubicBezTo>
                  <a:lnTo>
                    <a:pt x="8227" y="4307"/>
                  </a:lnTo>
                  <a:cubicBezTo>
                    <a:pt x="8237" y="4344"/>
                    <a:pt x="8251" y="4379"/>
                    <a:pt x="8260" y="4416"/>
                  </a:cubicBezTo>
                  <a:cubicBezTo>
                    <a:pt x="8263" y="4428"/>
                    <a:pt x="8265" y="4439"/>
                    <a:pt x="8268" y="4451"/>
                  </a:cubicBezTo>
                  <a:lnTo>
                    <a:pt x="8268" y="4451"/>
                  </a:lnTo>
                  <a:cubicBezTo>
                    <a:pt x="8266" y="4490"/>
                    <a:pt x="8277" y="4535"/>
                    <a:pt x="8276" y="4575"/>
                  </a:cubicBezTo>
                  <a:cubicBezTo>
                    <a:pt x="8276" y="4595"/>
                    <a:pt x="8275" y="4617"/>
                    <a:pt x="8273" y="4637"/>
                  </a:cubicBezTo>
                  <a:cubicBezTo>
                    <a:pt x="8272" y="4652"/>
                    <a:pt x="8264" y="4672"/>
                    <a:pt x="8262" y="4678"/>
                  </a:cubicBezTo>
                  <a:lnTo>
                    <a:pt x="8262" y="4678"/>
                  </a:lnTo>
                  <a:cubicBezTo>
                    <a:pt x="8263" y="4675"/>
                    <a:pt x="8266" y="4667"/>
                    <a:pt x="8272" y="4655"/>
                  </a:cubicBezTo>
                  <a:lnTo>
                    <a:pt x="8272" y="4655"/>
                  </a:lnTo>
                  <a:cubicBezTo>
                    <a:pt x="8270" y="4660"/>
                    <a:pt x="8269" y="4666"/>
                    <a:pt x="8268" y="4671"/>
                  </a:cubicBezTo>
                  <a:cubicBezTo>
                    <a:pt x="8264" y="4691"/>
                    <a:pt x="8259" y="4712"/>
                    <a:pt x="8252" y="4732"/>
                  </a:cubicBezTo>
                  <a:cubicBezTo>
                    <a:pt x="8249" y="4746"/>
                    <a:pt x="8244" y="4773"/>
                    <a:pt x="8238" y="4796"/>
                  </a:cubicBezTo>
                  <a:lnTo>
                    <a:pt x="8238" y="4796"/>
                  </a:lnTo>
                  <a:cubicBezTo>
                    <a:pt x="8235" y="4799"/>
                    <a:pt x="8231" y="4805"/>
                    <a:pt x="8226" y="4815"/>
                  </a:cubicBezTo>
                  <a:cubicBezTo>
                    <a:pt x="8213" y="4839"/>
                    <a:pt x="8201" y="4862"/>
                    <a:pt x="8188" y="4886"/>
                  </a:cubicBezTo>
                  <a:cubicBezTo>
                    <a:pt x="8175" y="4905"/>
                    <a:pt x="8165" y="4922"/>
                    <a:pt x="8153" y="4941"/>
                  </a:cubicBezTo>
                  <a:cubicBezTo>
                    <a:pt x="8150" y="4945"/>
                    <a:pt x="8143" y="4954"/>
                    <a:pt x="8137" y="4962"/>
                  </a:cubicBezTo>
                  <a:lnTo>
                    <a:pt x="8137" y="4962"/>
                  </a:lnTo>
                  <a:cubicBezTo>
                    <a:pt x="8120" y="4980"/>
                    <a:pt x="8095" y="5007"/>
                    <a:pt x="8088" y="5014"/>
                  </a:cubicBezTo>
                  <a:lnTo>
                    <a:pt x="8081" y="5021"/>
                  </a:lnTo>
                  <a:cubicBezTo>
                    <a:pt x="8027" y="5076"/>
                    <a:pt x="7973" y="5130"/>
                    <a:pt x="7918" y="5184"/>
                  </a:cubicBezTo>
                  <a:lnTo>
                    <a:pt x="6132" y="6970"/>
                  </a:lnTo>
                  <a:lnTo>
                    <a:pt x="5309" y="7793"/>
                  </a:lnTo>
                  <a:lnTo>
                    <a:pt x="5108" y="7995"/>
                  </a:lnTo>
                  <a:cubicBezTo>
                    <a:pt x="5091" y="8011"/>
                    <a:pt x="5075" y="8028"/>
                    <a:pt x="5059" y="8043"/>
                  </a:cubicBezTo>
                  <a:cubicBezTo>
                    <a:pt x="5055" y="8046"/>
                    <a:pt x="5036" y="8063"/>
                    <a:pt x="5022" y="8075"/>
                  </a:cubicBezTo>
                  <a:lnTo>
                    <a:pt x="5022" y="8075"/>
                  </a:lnTo>
                  <a:cubicBezTo>
                    <a:pt x="5035" y="8066"/>
                    <a:pt x="5052" y="8055"/>
                    <a:pt x="5053" y="8055"/>
                  </a:cubicBezTo>
                  <a:lnTo>
                    <a:pt x="5053" y="8055"/>
                  </a:lnTo>
                  <a:cubicBezTo>
                    <a:pt x="5054" y="8055"/>
                    <a:pt x="5046" y="8061"/>
                    <a:pt x="5023" y="8076"/>
                  </a:cubicBezTo>
                  <a:cubicBezTo>
                    <a:pt x="5021" y="8077"/>
                    <a:pt x="5020" y="8078"/>
                    <a:pt x="5018" y="8079"/>
                  </a:cubicBezTo>
                  <a:lnTo>
                    <a:pt x="5018" y="8079"/>
                  </a:lnTo>
                  <a:cubicBezTo>
                    <a:pt x="5019" y="8078"/>
                    <a:pt x="5021" y="8077"/>
                    <a:pt x="5022" y="8075"/>
                  </a:cubicBezTo>
                  <a:lnTo>
                    <a:pt x="5022" y="8075"/>
                  </a:lnTo>
                  <a:cubicBezTo>
                    <a:pt x="5019" y="8078"/>
                    <a:pt x="5016" y="8080"/>
                    <a:pt x="5013" y="8082"/>
                  </a:cubicBezTo>
                  <a:lnTo>
                    <a:pt x="5013" y="8082"/>
                  </a:lnTo>
                  <a:cubicBezTo>
                    <a:pt x="5015" y="8081"/>
                    <a:pt x="5016" y="8080"/>
                    <a:pt x="5018" y="8079"/>
                  </a:cubicBezTo>
                  <a:lnTo>
                    <a:pt x="5018" y="8079"/>
                  </a:lnTo>
                  <a:cubicBezTo>
                    <a:pt x="5012" y="8084"/>
                    <a:pt x="5009" y="8087"/>
                    <a:pt x="5009" y="8087"/>
                  </a:cubicBezTo>
                  <a:cubicBezTo>
                    <a:pt x="5008" y="8086"/>
                    <a:pt x="5010" y="8084"/>
                    <a:pt x="5013" y="8082"/>
                  </a:cubicBezTo>
                  <a:lnTo>
                    <a:pt x="5013" y="8082"/>
                  </a:lnTo>
                  <a:cubicBezTo>
                    <a:pt x="4985" y="8100"/>
                    <a:pt x="4957" y="8118"/>
                    <a:pt x="4927" y="8134"/>
                  </a:cubicBezTo>
                  <a:cubicBezTo>
                    <a:pt x="4912" y="8142"/>
                    <a:pt x="4897" y="8150"/>
                    <a:pt x="4882" y="8158"/>
                  </a:cubicBezTo>
                  <a:lnTo>
                    <a:pt x="4882" y="8158"/>
                  </a:lnTo>
                  <a:cubicBezTo>
                    <a:pt x="4839" y="8171"/>
                    <a:pt x="4799" y="8185"/>
                    <a:pt x="4756" y="8196"/>
                  </a:cubicBezTo>
                  <a:cubicBezTo>
                    <a:pt x="4743" y="8199"/>
                    <a:pt x="4714" y="8200"/>
                    <a:pt x="4700" y="8206"/>
                  </a:cubicBezTo>
                  <a:lnTo>
                    <a:pt x="4700" y="8206"/>
                  </a:lnTo>
                  <a:cubicBezTo>
                    <a:pt x="4671" y="8208"/>
                    <a:pt x="4642" y="8209"/>
                    <a:pt x="4613" y="8209"/>
                  </a:cubicBezTo>
                  <a:cubicBezTo>
                    <a:pt x="4592" y="8209"/>
                    <a:pt x="4571" y="8207"/>
                    <a:pt x="4550" y="8206"/>
                  </a:cubicBezTo>
                  <a:cubicBezTo>
                    <a:pt x="4535" y="8205"/>
                    <a:pt x="4516" y="8198"/>
                    <a:pt x="4509" y="8195"/>
                  </a:cubicBezTo>
                  <a:lnTo>
                    <a:pt x="4509" y="8195"/>
                  </a:lnTo>
                  <a:cubicBezTo>
                    <a:pt x="4512" y="8196"/>
                    <a:pt x="4517" y="8198"/>
                    <a:pt x="4525" y="8202"/>
                  </a:cubicBezTo>
                  <a:lnTo>
                    <a:pt x="4525" y="8202"/>
                  </a:lnTo>
                  <a:cubicBezTo>
                    <a:pt x="4507" y="8198"/>
                    <a:pt x="4489" y="8194"/>
                    <a:pt x="4470" y="8190"/>
                  </a:cubicBezTo>
                  <a:cubicBezTo>
                    <a:pt x="4457" y="8186"/>
                    <a:pt x="4425" y="8181"/>
                    <a:pt x="4398" y="8173"/>
                  </a:cubicBezTo>
                  <a:lnTo>
                    <a:pt x="4398" y="8173"/>
                  </a:lnTo>
                  <a:cubicBezTo>
                    <a:pt x="4393" y="8171"/>
                    <a:pt x="4385" y="8166"/>
                    <a:pt x="4372" y="8159"/>
                  </a:cubicBezTo>
                  <a:cubicBezTo>
                    <a:pt x="4353" y="8149"/>
                    <a:pt x="4333" y="8139"/>
                    <a:pt x="4316" y="8129"/>
                  </a:cubicBezTo>
                  <a:cubicBezTo>
                    <a:pt x="4288" y="8113"/>
                    <a:pt x="4262" y="8095"/>
                    <a:pt x="4236" y="8078"/>
                  </a:cubicBezTo>
                  <a:lnTo>
                    <a:pt x="4236" y="8078"/>
                  </a:lnTo>
                  <a:cubicBezTo>
                    <a:pt x="4236" y="8078"/>
                    <a:pt x="4236" y="8078"/>
                    <a:pt x="4236" y="8078"/>
                  </a:cubicBezTo>
                  <a:cubicBezTo>
                    <a:pt x="4212" y="8056"/>
                    <a:pt x="4190" y="8038"/>
                    <a:pt x="4170" y="8018"/>
                  </a:cubicBezTo>
                  <a:lnTo>
                    <a:pt x="4170" y="8018"/>
                  </a:lnTo>
                  <a:cubicBezTo>
                    <a:pt x="4170" y="8018"/>
                    <a:pt x="4170" y="8018"/>
                    <a:pt x="4170" y="8018"/>
                  </a:cubicBezTo>
                  <a:lnTo>
                    <a:pt x="2853" y="6701"/>
                  </a:lnTo>
                  <a:lnTo>
                    <a:pt x="1225" y="5073"/>
                  </a:lnTo>
                  <a:lnTo>
                    <a:pt x="1171" y="5019"/>
                  </a:lnTo>
                  <a:lnTo>
                    <a:pt x="1165" y="5013"/>
                  </a:lnTo>
                  <a:cubicBezTo>
                    <a:pt x="1149" y="4997"/>
                    <a:pt x="1135" y="4979"/>
                    <a:pt x="1118" y="4963"/>
                  </a:cubicBezTo>
                  <a:cubicBezTo>
                    <a:pt x="1113" y="4958"/>
                    <a:pt x="1107" y="4954"/>
                    <a:pt x="1102" y="4950"/>
                  </a:cubicBezTo>
                  <a:lnTo>
                    <a:pt x="1102" y="4950"/>
                  </a:lnTo>
                  <a:cubicBezTo>
                    <a:pt x="1081" y="4921"/>
                    <a:pt x="1063" y="4882"/>
                    <a:pt x="1049" y="4856"/>
                  </a:cubicBezTo>
                  <a:cubicBezTo>
                    <a:pt x="1044" y="4848"/>
                    <a:pt x="1040" y="4839"/>
                    <a:pt x="1036" y="4830"/>
                  </a:cubicBezTo>
                  <a:lnTo>
                    <a:pt x="1036" y="4830"/>
                  </a:lnTo>
                  <a:cubicBezTo>
                    <a:pt x="1034" y="4800"/>
                    <a:pt x="1002" y="4742"/>
                    <a:pt x="997" y="4716"/>
                  </a:cubicBezTo>
                  <a:cubicBezTo>
                    <a:pt x="992" y="4695"/>
                    <a:pt x="988" y="4675"/>
                    <a:pt x="982" y="4654"/>
                  </a:cubicBezTo>
                  <a:cubicBezTo>
                    <a:pt x="978" y="4636"/>
                    <a:pt x="976" y="4629"/>
                    <a:pt x="975" y="4629"/>
                  </a:cubicBezTo>
                  <a:lnTo>
                    <a:pt x="975" y="4629"/>
                  </a:lnTo>
                  <a:cubicBezTo>
                    <a:pt x="974" y="4629"/>
                    <a:pt x="986" y="4682"/>
                    <a:pt x="984" y="4682"/>
                  </a:cubicBezTo>
                  <a:cubicBezTo>
                    <a:pt x="984" y="4682"/>
                    <a:pt x="984" y="4682"/>
                    <a:pt x="984" y="4682"/>
                  </a:cubicBezTo>
                  <a:cubicBezTo>
                    <a:pt x="969" y="4673"/>
                    <a:pt x="976" y="4559"/>
                    <a:pt x="977" y="4542"/>
                  </a:cubicBezTo>
                  <a:cubicBezTo>
                    <a:pt x="977" y="4533"/>
                    <a:pt x="976" y="4509"/>
                    <a:pt x="976" y="4486"/>
                  </a:cubicBezTo>
                  <a:lnTo>
                    <a:pt x="976" y="4486"/>
                  </a:lnTo>
                  <a:cubicBezTo>
                    <a:pt x="977" y="4483"/>
                    <a:pt x="979" y="4476"/>
                    <a:pt x="982" y="4461"/>
                  </a:cubicBezTo>
                  <a:cubicBezTo>
                    <a:pt x="988" y="4441"/>
                    <a:pt x="992" y="4420"/>
                    <a:pt x="997" y="4400"/>
                  </a:cubicBezTo>
                  <a:cubicBezTo>
                    <a:pt x="1004" y="4373"/>
                    <a:pt x="1036" y="4315"/>
                    <a:pt x="1036" y="4285"/>
                  </a:cubicBezTo>
                  <a:lnTo>
                    <a:pt x="1036" y="4285"/>
                  </a:lnTo>
                  <a:cubicBezTo>
                    <a:pt x="1043" y="4271"/>
                    <a:pt x="1050" y="4257"/>
                    <a:pt x="1057" y="4245"/>
                  </a:cubicBezTo>
                  <a:cubicBezTo>
                    <a:pt x="1069" y="4223"/>
                    <a:pt x="1083" y="4192"/>
                    <a:pt x="1101" y="4166"/>
                  </a:cubicBezTo>
                  <a:lnTo>
                    <a:pt x="1101" y="4166"/>
                  </a:lnTo>
                  <a:cubicBezTo>
                    <a:pt x="1106" y="4162"/>
                    <a:pt x="1113" y="4157"/>
                    <a:pt x="1118" y="4151"/>
                  </a:cubicBezTo>
                  <a:cubicBezTo>
                    <a:pt x="1134" y="4135"/>
                    <a:pt x="1149" y="4118"/>
                    <a:pt x="1165" y="4103"/>
                  </a:cubicBezTo>
                  <a:lnTo>
                    <a:pt x="1172" y="4095"/>
                  </a:lnTo>
                  <a:cubicBezTo>
                    <a:pt x="1190" y="4076"/>
                    <a:pt x="1210" y="4058"/>
                    <a:pt x="1228" y="4038"/>
                  </a:cubicBezTo>
                  <a:lnTo>
                    <a:pt x="1481" y="3787"/>
                  </a:lnTo>
                  <a:lnTo>
                    <a:pt x="3364" y="1903"/>
                  </a:lnTo>
                  <a:lnTo>
                    <a:pt x="4066" y="1201"/>
                  </a:lnTo>
                  <a:cubicBezTo>
                    <a:pt x="4106" y="1161"/>
                    <a:pt x="4144" y="1121"/>
                    <a:pt x="4185" y="1083"/>
                  </a:cubicBezTo>
                  <a:cubicBezTo>
                    <a:pt x="4200" y="1068"/>
                    <a:pt x="4218" y="1054"/>
                    <a:pt x="4233" y="1039"/>
                  </a:cubicBezTo>
                  <a:lnTo>
                    <a:pt x="4233" y="1039"/>
                  </a:lnTo>
                  <a:cubicBezTo>
                    <a:pt x="4260" y="1022"/>
                    <a:pt x="4286" y="1004"/>
                    <a:pt x="4313" y="987"/>
                  </a:cubicBezTo>
                  <a:cubicBezTo>
                    <a:pt x="4327" y="980"/>
                    <a:pt x="4341" y="973"/>
                    <a:pt x="4354" y="966"/>
                  </a:cubicBezTo>
                  <a:lnTo>
                    <a:pt x="4354" y="966"/>
                  </a:lnTo>
                  <a:cubicBezTo>
                    <a:pt x="4386" y="966"/>
                    <a:pt x="4457" y="930"/>
                    <a:pt x="4484" y="923"/>
                  </a:cubicBezTo>
                  <a:cubicBezTo>
                    <a:pt x="4503" y="918"/>
                    <a:pt x="4522" y="916"/>
                    <a:pt x="4541" y="912"/>
                  </a:cubicBezTo>
                  <a:lnTo>
                    <a:pt x="4541" y="912"/>
                  </a:lnTo>
                  <a:cubicBezTo>
                    <a:pt x="4569" y="910"/>
                    <a:pt x="4597" y="907"/>
                    <a:pt x="4625" y="907"/>
                  </a:cubicBezTo>
                  <a:cubicBezTo>
                    <a:pt x="4633" y="907"/>
                    <a:pt x="4661" y="906"/>
                    <a:pt x="4688" y="906"/>
                  </a:cubicBezTo>
                  <a:close/>
                  <a:moveTo>
                    <a:pt x="4607" y="1"/>
                  </a:moveTo>
                  <a:cubicBezTo>
                    <a:pt x="4349" y="1"/>
                    <a:pt x="4088" y="65"/>
                    <a:pt x="3849" y="200"/>
                  </a:cubicBezTo>
                  <a:cubicBezTo>
                    <a:pt x="3602" y="342"/>
                    <a:pt x="3406" y="567"/>
                    <a:pt x="3208" y="765"/>
                  </a:cubicBezTo>
                  <a:lnTo>
                    <a:pt x="1261" y="2712"/>
                  </a:lnTo>
                  <a:lnTo>
                    <a:pt x="580" y="3393"/>
                  </a:lnTo>
                  <a:cubicBezTo>
                    <a:pt x="470" y="3503"/>
                    <a:pt x="365" y="3620"/>
                    <a:pt x="285" y="3754"/>
                  </a:cubicBezTo>
                  <a:cubicBezTo>
                    <a:pt x="61" y="4122"/>
                    <a:pt x="0" y="4604"/>
                    <a:pt x="133" y="5017"/>
                  </a:cubicBezTo>
                  <a:cubicBezTo>
                    <a:pt x="251" y="5382"/>
                    <a:pt x="494" y="5631"/>
                    <a:pt x="755" y="5891"/>
                  </a:cubicBezTo>
                  <a:lnTo>
                    <a:pt x="1622" y="6758"/>
                  </a:lnTo>
                  <a:lnTo>
                    <a:pt x="3416" y="8552"/>
                  </a:lnTo>
                  <a:lnTo>
                    <a:pt x="3486" y="8622"/>
                  </a:lnTo>
                  <a:lnTo>
                    <a:pt x="3486" y="8622"/>
                  </a:lnTo>
                  <a:cubicBezTo>
                    <a:pt x="3497" y="8637"/>
                    <a:pt x="3510" y="8651"/>
                    <a:pt x="3524" y="8664"/>
                  </a:cubicBezTo>
                  <a:cubicBezTo>
                    <a:pt x="3830" y="8961"/>
                    <a:pt x="4227" y="9110"/>
                    <a:pt x="4624" y="9110"/>
                  </a:cubicBezTo>
                  <a:cubicBezTo>
                    <a:pt x="5022" y="9110"/>
                    <a:pt x="5421" y="8960"/>
                    <a:pt x="5728" y="8659"/>
                  </a:cubicBezTo>
                  <a:cubicBezTo>
                    <a:pt x="5896" y="8493"/>
                    <a:pt x="6060" y="8327"/>
                    <a:pt x="6226" y="8160"/>
                  </a:cubicBezTo>
                  <a:lnTo>
                    <a:pt x="8208" y="6179"/>
                  </a:lnTo>
                  <a:cubicBezTo>
                    <a:pt x="8379" y="6007"/>
                    <a:pt x="8553" y="5837"/>
                    <a:pt x="8723" y="5663"/>
                  </a:cubicBezTo>
                  <a:cubicBezTo>
                    <a:pt x="9306" y="5069"/>
                    <a:pt x="9329" y="4128"/>
                    <a:pt x="8776" y="3505"/>
                  </a:cubicBezTo>
                  <a:cubicBezTo>
                    <a:pt x="8634" y="3346"/>
                    <a:pt x="8472" y="3200"/>
                    <a:pt x="8322" y="3049"/>
                  </a:cubicBezTo>
                  <a:lnTo>
                    <a:pt x="7371" y="2098"/>
                  </a:lnTo>
                  <a:cubicBezTo>
                    <a:pt x="6832" y="1559"/>
                    <a:pt x="6292" y="1018"/>
                    <a:pt x="5750" y="479"/>
                  </a:cubicBezTo>
                  <a:cubicBezTo>
                    <a:pt x="5440" y="169"/>
                    <a:pt x="5026" y="1"/>
                    <a:pt x="4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70;p25">
              <a:extLst>
                <a:ext uri="{FF2B5EF4-FFF2-40B4-BE49-F238E27FC236}">
                  <a16:creationId xmlns:a16="http://schemas.microsoft.com/office/drawing/2014/main" id="{492AF0B1-2CC7-4C3A-CDA7-86B3AFBE1A6A}"/>
                </a:ext>
              </a:extLst>
            </p:cNvPr>
            <p:cNvSpPr/>
            <p:nvPr/>
          </p:nvSpPr>
          <p:spPr>
            <a:xfrm>
              <a:off x="4860320" y="4870396"/>
              <a:ext cx="1447969" cy="1411181"/>
            </a:xfrm>
            <a:custGeom>
              <a:avLst/>
              <a:gdLst/>
              <a:ahLst/>
              <a:cxnLst/>
              <a:rect l="l" t="t" r="r" b="b"/>
              <a:pathLst>
                <a:path w="8423" h="8209" extrusionOk="0">
                  <a:moveTo>
                    <a:pt x="4211" y="0"/>
                  </a:moveTo>
                  <a:cubicBezTo>
                    <a:pt x="3930" y="0"/>
                    <a:pt x="3648" y="107"/>
                    <a:pt x="3434" y="320"/>
                  </a:cubicBezTo>
                  <a:lnTo>
                    <a:pt x="428" y="3328"/>
                  </a:lnTo>
                  <a:cubicBezTo>
                    <a:pt x="1" y="3755"/>
                    <a:pt x="1" y="4454"/>
                    <a:pt x="428" y="4882"/>
                  </a:cubicBezTo>
                  <a:lnTo>
                    <a:pt x="3434" y="7889"/>
                  </a:lnTo>
                  <a:cubicBezTo>
                    <a:pt x="3648" y="8102"/>
                    <a:pt x="3930" y="8209"/>
                    <a:pt x="4212" y="8209"/>
                  </a:cubicBezTo>
                  <a:cubicBezTo>
                    <a:pt x="4494" y="8209"/>
                    <a:pt x="4775" y="8102"/>
                    <a:pt x="4989" y="7889"/>
                  </a:cubicBezTo>
                  <a:lnTo>
                    <a:pt x="7996" y="4882"/>
                  </a:lnTo>
                  <a:cubicBezTo>
                    <a:pt x="8422" y="4454"/>
                    <a:pt x="8422" y="3755"/>
                    <a:pt x="7996" y="3328"/>
                  </a:cubicBezTo>
                  <a:lnTo>
                    <a:pt x="4989" y="320"/>
                  </a:lnTo>
                  <a:cubicBezTo>
                    <a:pt x="4775" y="107"/>
                    <a:pt x="4493" y="0"/>
                    <a:pt x="4211" y="0"/>
                  </a:cubicBezTo>
                  <a:close/>
                </a:path>
              </a:pathLst>
            </a:custGeom>
            <a:solidFill>
              <a:srgbClr val="A9C500"/>
            </a:solidFill>
            <a:ln>
              <a:solidFill>
                <a:srgbClr val="A9C5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72;p25">
              <a:extLst>
                <a:ext uri="{FF2B5EF4-FFF2-40B4-BE49-F238E27FC236}">
                  <a16:creationId xmlns:a16="http://schemas.microsoft.com/office/drawing/2014/main" id="{16068266-793A-A430-D76D-AC6201598F44}"/>
                </a:ext>
              </a:extLst>
            </p:cNvPr>
            <p:cNvSpPr txBox="1"/>
            <p:nvPr/>
          </p:nvSpPr>
          <p:spPr>
            <a:xfrm>
              <a:off x="6575064" y="5077801"/>
              <a:ext cx="4897200" cy="889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Roboto"/>
                  <a:cs typeface="Roboto"/>
                  <a:sym typeface="Roboto"/>
                </a:rPr>
                <a:t>Protect vulnerable populations and vulnerable life stages</a:t>
              </a:r>
              <a:endPara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375;p25">
              <a:extLst>
                <a:ext uri="{FF2B5EF4-FFF2-40B4-BE49-F238E27FC236}">
                  <a16:creationId xmlns:a16="http://schemas.microsoft.com/office/drawing/2014/main" id="{5A0B94AD-C5D3-EC24-736E-8BB887631442}"/>
                </a:ext>
              </a:extLst>
            </p:cNvPr>
            <p:cNvSpPr txBox="1"/>
            <p:nvPr/>
          </p:nvSpPr>
          <p:spPr>
            <a:xfrm>
              <a:off x="6542636" y="2598407"/>
              <a:ext cx="4897200" cy="96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Roboto"/>
                  <a:cs typeface="Roboto"/>
                  <a:sym typeface="Roboto"/>
                </a:rPr>
                <a:t>Tackle climate change, environmental pollution and loss of biodiversity</a:t>
              </a:r>
            </a:p>
          </p:txBody>
        </p:sp>
        <p:sp>
          <p:nvSpPr>
            <p:cNvPr id="15" name="Google Shape;380;p25">
              <a:extLst>
                <a:ext uri="{FF2B5EF4-FFF2-40B4-BE49-F238E27FC236}">
                  <a16:creationId xmlns:a16="http://schemas.microsoft.com/office/drawing/2014/main" id="{906631C6-4450-15CD-5D3C-DDCC5E430EB1}"/>
                </a:ext>
              </a:extLst>
            </p:cNvPr>
            <p:cNvSpPr/>
            <p:nvPr/>
          </p:nvSpPr>
          <p:spPr>
            <a:xfrm>
              <a:off x="5205009" y="3815955"/>
              <a:ext cx="6684000" cy="1056800"/>
            </a:xfrm>
            <a:prstGeom prst="roundRect">
              <a:avLst>
                <a:gd name="adj" fmla="val 50000"/>
              </a:avLst>
            </a:prstGeom>
            <a:solidFill>
              <a:srgbClr val="74AB39"/>
            </a:solidFill>
            <a:ln w="19050" cap="flat" cmpd="sng">
              <a:solidFill>
                <a:srgbClr val="74AB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81;p25">
              <a:extLst>
                <a:ext uri="{FF2B5EF4-FFF2-40B4-BE49-F238E27FC236}">
                  <a16:creationId xmlns:a16="http://schemas.microsoft.com/office/drawing/2014/main" id="{2B8C84BD-2263-EC51-CA69-D7A14C76DAC8}"/>
                </a:ext>
              </a:extLst>
            </p:cNvPr>
            <p:cNvSpPr txBox="1"/>
            <p:nvPr/>
          </p:nvSpPr>
          <p:spPr>
            <a:xfrm>
              <a:off x="6532622" y="3933982"/>
              <a:ext cx="5192162" cy="809449"/>
            </a:xfrm>
            <a:prstGeom prst="rect">
              <a:avLst/>
            </a:prstGeom>
            <a:solidFill>
              <a:srgbClr val="74AB39"/>
            </a:solidFill>
            <a:ln>
              <a:solidFill>
                <a:srgbClr val="74AB39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200" b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Roboto"/>
                  <a:cs typeface="Roboto"/>
                  <a:sym typeface="Roboto"/>
                </a:rPr>
                <a:t>Build forward better 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Roboto"/>
                  <a:cs typeface="Roboto"/>
                  <a:sym typeface="Roboto"/>
                </a:rPr>
                <a:t>from COVID-19, including actions for urban resilience</a:t>
              </a:r>
            </a:p>
          </p:txBody>
        </p:sp>
        <p:sp>
          <p:nvSpPr>
            <p:cNvPr id="17" name="Google Shape;383;p25">
              <a:extLst>
                <a:ext uri="{FF2B5EF4-FFF2-40B4-BE49-F238E27FC236}">
                  <a16:creationId xmlns:a16="http://schemas.microsoft.com/office/drawing/2014/main" id="{E08F57C5-03BE-B8C4-EEAB-657F9F60667C}"/>
                </a:ext>
              </a:extLst>
            </p:cNvPr>
            <p:cNvSpPr/>
            <p:nvPr/>
          </p:nvSpPr>
          <p:spPr>
            <a:xfrm>
              <a:off x="4731048" y="3561320"/>
              <a:ext cx="1603545" cy="1566069"/>
            </a:xfrm>
            <a:custGeom>
              <a:avLst/>
              <a:gdLst/>
              <a:ahLst/>
              <a:cxnLst/>
              <a:rect l="l" t="t" r="r" b="b"/>
              <a:pathLst>
                <a:path w="9328" h="9110" extrusionOk="0">
                  <a:moveTo>
                    <a:pt x="4707" y="907"/>
                  </a:moveTo>
                  <a:lnTo>
                    <a:pt x="4707" y="907"/>
                  </a:lnTo>
                  <a:cubicBezTo>
                    <a:pt x="4729" y="907"/>
                    <a:pt x="4748" y="909"/>
                    <a:pt x="4751" y="914"/>
                  </a:cubicBezTo>
                  <a:cubicBezTo>
                    <a:pt x="4751" y="915"/>
                    <a:pt x="4751" y="915"/>
                    <a:pt x="4750" y="915"/>
                  </a:cubicBezTo>
                  <a:cubicBezTo>
                    <a:pt x="4745" y="915"/>
                    <a:pt x="4723" y="910"/>
                    <a:pt x="4707" y="907"/>
                  </a:cubicBezTo>
                  <a:close/>
                  <a:moveTo>
                    <a:pt x="4399" y="943"/>
                  </a:moveTo>
                  <a:cubicBezTo>
                    <a:pt x="4400" y="943"/>
                    <a:pt x="4382" y="953"/>
                    <a:pt x="4367" y="960"/>
                  </a:cubicBezTo>
                  <a:lnTo>
                    <a:pt x="4367" y="960"/>
                  </a:lnTo>
                  <a:cubicBezTo>
                    <a:pt x="4368" y="959"/>
                    <a:pt x="4369" y="959"/>
                    <a:pt x="4369" y="958"/>
                  </a:cubicBezTo>
                  <a:cubicBezTo>
                    <a:pt x="4390" y="947"/>
                    <a:pt x="4398" y="943"/>
                    <a:pt x="4399" y="943"/>
                  </a:cubicBezTo>
                  <a:close/>
                  <a:moveTo>
                    <a:pt x="4348" y="966"/>
                  </a:moveTo>
                  <a:cubicBezTo>
                    <a:pt x="4348" y="966"/>
                    <a:pt x="4348" y="966"/>
                    <a:pt x="4349" y="966"/>
                  </a:cubicBezTo>
                  <a:lnTo>
                    <a:pt x="4349" y="966"/>
                  </a:lnTo>
                  <a:cubicBezTo>
                    <a:pt x="4348" y="966"/>
                    <a:pt x="4348" y="966"/>
                    <a:pt x="4348" y="966"/>
                  </a:cubicBezTo>
                  <a:close/>
                  <a:moveTo>
                    <a:pt x="5026" y="1038"/>
                  </a:moveTo>
                  <a:lnTo>
                    <a:pt x="5026" y="1038"/>
                  </a:lnTo>
                  <a:cubicBezTo>
                    <a:pt x="5035" y="1045"/>
                    <a:pt x="5042" y="1051"/>
                    <a:pt x="5047" y="1058"/>
                  </a:cubicBezTo>
                  <a:lnTo>
                    <a:pt x="5047" y="1058"/>
                  </a:lnTo>
                  <a:cubicBezTo>
                    <a:pt x="5045" y="1055"/>
                    <a:pt x="5035" y="1046"/>
                    <a:pt x="5026" y="1038"/>
                  </a:cubicBezTo>
                  <a:close/>
                  <a:moveTo>
                    <a:pt x="1127" y="4136"/>
                  </a:moveTo>
                  <a:cubicBezTo>
                    <a:pt x="1127" y="4137"/>
                    <a:pt x="1127" y="4137"/>
                    <a:pt x="1126" y="4137"/>
                  </a:cubicBezTo>
                  <a:lnTo>
                    <a:pt x="1126" y="4137"/>
                  </a:lnTo>
                  <a:cubicBezTo>
                    <a:pt x="1127" y="4137"/>
                    <a:pt x="1127" y="4137"/>
                    <a:pt x="1127" y="4136"/>
                  </a:cubicBezTo>
                  <a:close/>
                  <a:moveTo>
                    <a:pt x="1028" y="4301"/>
                  </a:moveTo>
                  <a:cubicBezTo>
                    <a:pt x="1021" y="4316"/>
                    <a:pt x="1012" y="4332"/>
                    <a:pt x="1012" y="4332"/>
                  </a:cubicBezTo>
                  <a:cubicBezTo>
                    <a:pt x="1012" y="4332"/>
                    <a:pt x="1016" y="4323"/>
                    <a:pt x="1028" y="4301"/>
                  </a:cubicBezTo>
                  <a:cubicBezTo>
                    <a:pt x="1028" y="4301"/>
                    <a:pt x="1028" y="4301"/>
                    <a:pt x="1028" y="4301"/>
                  </a:cubicBezTo>
                  <a:close/>
                  <a:moveTo>
                    <a:pt x="8269" y="4434"/>
                  </a:moveTo>
                  <a:lnTo>
                    <a:pt x="8269" y="4434"/>
                  </a:lnTo>
                  <a:cubicBezTo>
                    <a:pt x="8269" y="4434"/>
                    <a:pt x="8269" y="4434"/>
                    <a:pt x="8269" y="4434"/>
                  </a:cubicBezTo>
                  <a:lnTo>
                    <a:pt x="8269" y="4434"/>
                  </a:lnTo>
                  <a:cubicBezTo>
                    <a:pt x="8269" y="4434"/>
                    <a:pt x="8269" y="4434"/>
                    <a:pt x="8269" y="4434"/>
                  </a:cubicBezTo>
                  <a:close/>
                  <a:moveTo>
                    <a:pt x="984" y="4433"/>
                  </a:moveTo>
                  <a:lnTo>
                    <a:pt x="984" y="4433"/>
                  </a:lnTo>
                  <a:cubicBezTo>
                    <a:pt x="983" y="4434"/>
                    <a:pt x="978" y="4460"/>
                    <a:pt x="976" y="4475"/>
                  </a:cubicBezTo>
                  <a:lnTo>
                    <a:pt x="976" y="4475"/>
                  </a:lnTo>
                  <a:cubicBezTo>
                    <a:pt x="976" y="4455"/>
                    <a:pt x="978" y="4436"/>
                    <a:pt x="984" y="4433"/>
                  </a:cubicBezTo>
                  <a:close/>
                  <a:moveTo>
                    <a:pt x="8262" y="4677"/>
                  </a:moveTo>
                  <a:cubicBezTo>
                    <a:pt x="8261" y="4679"/>
                    <a:pt x="8261" y="4680"/>
                    <a:pt x="8261" y="4680"/>
                  </a:cubicBezTo>
                  <a:cubicBezTo>
                    <a:pt x="8261" y="4680"/>
                    <a:pt x="8262" y="4679"/>
                    <a:pt x="8262" y="4677"/>
                  </a:cubicBezTo>
                  <a:close/>
                  <a:moveTo>
                    <a:pt x="1012" y="4784"/>
                  </a:moveTo>
                  <a:cubicBezTo>
                    <a:pt x="1012" y="4784"/>
                    <a:pt x="1020" y="4797"/>
                    <a:pt x="1026" y="4811"/>
                  </a:cubicBezTo>
                  <a:lnTo>
                    <a:pt x="1026" y="4811"/>
                  </a:lnTo>
                  <a:cubicBezTo>
                    <a:pt x="1015" y="4791"/>
                    <a:pt x="1012" y="4784"/>
                    <a:pt x="1012" y="4784"/>
                  </a:cubicBezTo>
                  <a:close/>
                  <a:moveTo>
                    <a:pt x="1035" y="4836"/>
                  </a:moveTo>
                  <a:lnTo>
                    <a:pt x="1035" y="4836"/>
                  </a:lnTo>
                  <a:cubicBezTo>
                    <a:pt x="1035" y="4836"/>
                    <a:pt x="1035" y="4836"/>
                    <a:pt x="1035" y="4836"/>
                  </a:cubicBezTo>
                  <a:cubicBezTo>
                    <a:pt x="1035" y="4836"/>
                    <a:pt x="1035" y="4836"/>
                    <a:pt x="1035" y="4836"/>
                  </a:cubicBezTo>
                  <a:close/>
                  <a:moveTo>
                    <a:pt x="8219" y="4837"/>
                  </a:moveTo>
                  <a:cubicBezTo>
                    <a:pt x="8218" y="4837"/>
                    <a:pt x="8218" y="4837"/>
                    <a:pt x="8218" y="4837"/>
                  </a:cubicBezTo>
                  <a:cubicBezTo>
                    <a:pt x="8218" y="4837"/>
                    <a:pt x="8218" y="4837"/>
                    <a:pt x="8219" y="4837"/>
                  </a:cubicBezTo>
                  <a:close/>
                  <a:moveTo>
                    <a:pt x="4350" y="8151"/>
                  </a:moveTo>
                  <a:cubicBezTo>
                    <a:pt x="4351" y="8152"/>
                    <a:pt x="4376" y="8164"/>
                    <a:pt x="4391" y="8172"/>
                  </a:cubicBezTo>
                  <a:lnTo>
                    <a:pt x="4391" y="8172"/>
                  </a:lnTo>
                  <a:cubicBezTo>
                    <a:pt x="4372" y="8166"/>
                    <a:pt x="4356" y="8159"/>
                    <a:pt x="4350" y="8151"/>
                  </a:cubicBezTo>
                  <a:close/>
                  <a:moveTo>
                    <a:pt x="4508" y="8194"/>
                  </a:moveTo>
                  <a:lnTo>
                    <a:pt x="4508" y="8194"/>
                  </a:lnTo>
                  <a:cubicBezTo>
                    <a:pt x="4508" y="8194"/>
                    <a:pt x="4509" y="8194"/>
                    <a:pt x="4511" y="8195"/>
                  </a:cubicBezTo>
                  <a:lnTo>
                    <a:pt x="4511" y="8195"/>
                  </a:lnTo>
                  <a:cubicBezTo>
                    <a:pt x="4509" y="8194"/>
                    <a:pt x="4508" y="8194"/>
                    <a:pt x="4508" y="8194"/>
                  </a:cubicBezTo>
                  <a:close/>
                  <a:moveTo>
                    <a:pt x="4753" y="8202"/>
                  </a:moveTo>
                  <a:cubicBezTo>
                    <a:pt x="4758" y="8202"/>
                    <a:pt x="4752" y="8203"/>
                    <a:pt x="4722" y="8205"/>
                  </a:cubicBezTo>
                  <a:cubicBezTo>
                    <a:pt x="4717" y="8205"/>
                    <a:pt x="4711" y="8205"/>
                    <a:pt x="4706" y="8206"/>
                  </a:cubicBezTo>
                  <a:lnTo>
                    <a:pt x="4706" y="8206"/>
                  </a:lnTo>
                  <a:cubicBezTo>
                    <a:pt x="4721" y="8203"/>
                    <a:pt x="4747" y="8202"/>
                    <a:pt x="4753" y="8202"/>
                  </a:cubicBezTo>
                  <a:close/>
                  <a:moveTo>
                    <a:pt x="4691" y="907"/>
                  </a:moveTo>
                  <a:cubicBezTo>
                    <a:pt x="4694" y="907"/>
                    <a:pt x="4696" y="907"/>
                    <a:pt x="4698" y="907"/>
                  </a:cubicBezTo>
                  <a:lnTo>
                    <a:pt x="4698" y="907"/>
                  </a:lnTo>
                  <a:cubicBezTo>
                    <a:pt x="4704" y="908"/>
                    <a:pt x="4712" y="910"/>
                    <a:pt x="4722" y="913"/>
                  </a:cubicBezTo>
                  <a:cubicBezTo>
                    <a:pt x="4748" y="919"/>
                    <a:pt x="4774" y="925"/>
                    <a:pt x="4799" y="931"/>
                  </a:cubicBezTo>
                  <a:cubicBezTo>
                    <a:pt x="4808" y="933"/>
                    <a:pt x="4849" y="947"/>
                    <a:pt x="4875" y="956"/>
                  </a:cubicBezTo>
                  <a:lnTo>
                    <a:pt x="4875" y="956"/>
                  </a:lnTo>
                  <a:cubicBezTo>
                    <a:pt x="4895" y="966"/>
                    <a:pt x="4929" y="982"/>
                    <a:pt x="4938" y="989"/>
                  </a:cubicBezTo>
                  <a:cubicBezTo>
                    <a:pt x="4958" y="1000"/>
                    <a:pt x="4986" y="1012"/>
                    <a:pt x="5010" y="1027"/>
                  </a:cubicBezTo>
                  <a:lnTo>
                    <a:pt x="5010" y="1027"/>
                  </a:lnTo>
                  <a:cubicBezTo>
                    <a:pt x="5013" y="1031"/>
                    <a:pt x="5020" y="1038"/>
                    <a:pt x="5033" y="1050"/>
                  </a:cubicBezTo>
                  <a:cubicBezTo>
                    <a:pt x="5048" y="1066"/>
                    <a:pt x="5065" y="1081"/>
                    <a:pt x="5081" y="1096"/>
                  </a:cubicBezTo>
                  <a:lnTo>
                    <a:pt x="5111" y="1127"/>
                  </a:lnTo>
                  <a:lnTo>
                    <a:pt x="5322" y="1338"/>
                  </a:lnTo>
                  <a:lnTo>
                    <a:pt x="6146" y="2162"/>
                  </a:lnTo>
                  <a:lnTo>
                    <a:pt x="7929" y="3944"/>
                  </a:lnTo>
                  <a:cubicBezTo>
                    <a:pt x="7980" y="3995"/>
                    <a:pt x="8032" y="4046"/>
                    <a:pt x="8084" y="4100"/>
                  </a:cubicBezTo>
                  <a:cubicBezTo>
                    <a:pt x="8089" y="4106"/>
                    <a:pt x="8095" y="4111"/>
                    <a:pt x="8100" y="4117"/>
                  </a:cubicBezTo>
                  <a:cubicBezTo>
                    <a:pt x="8109" y="4126"/>
                    <a:pt x="8117" y="4136"/>
                    <a:pt x="8126" y="4145"/>
                  </a:cubicBezTo>
                  <a:lnTo>
                    <a:pt x="8126" y="4145"/>
                  </a:lnTo>
                  <a:cubicBezTo>
                    <a:pt x="8137" y="4174"/>
                    <a:pt x="8200" y="4256"/>
                    <a:pt x="8211" y="4275"/>
                  </a:cubicBezTo>
                  <a:cubicBezTo>
                    <a:pt x="8216" y="4285"/>
                    <a:pt x="8221" y="4295"/>
                    <a:pt x="8226" y="4305"/>
                  </a:cubicBezTo>
                  <a:lnTo>
                    <a:pt x="8226" y="4305"/>
                  </a:lnTo>
                  <a:cubicBezTo>
                    <a:pt x="8237" y="4343"/>
                    <a:pt x="8251" y="4379"/>
                    <a:pt x="8261" y="4417"/>
                  </a:cubicBezTo>
                  <a:cubicBezTo>
                    <a:pt x="8263" y="4428"/>
                    <a:pt x="8265" y="4438"/>
                    <a:pt x="8268" y="4449"/>
                  </a:cubicBezTo>
                  <a:lnTo>
                    <a:pt x="8268" y="4449"/>
                  </a:lnTo>
                  <a:cubicBezTo>
                    <a:pt x="8266" y="4490"/>
                    <a:pt x="8277" y="4535"/>
                    <a:pt x="8276" y="4575"/>
                  </a:cubicBezTo>
                  <a:cubicBezTo>
                    <a:pt x="8276" y="4596"/>
                    <a:pt x="8274" y="4617"/>
                    <a:pt x="8273" y="4638"/>
                  </a:cubicBezTo>
                  <a:cubicBezTo>
                    <a:pt x="8272" y="4652"/>
                    <a:pt x="8265" y="4670"/>
                    <a:pt x="8262" y="4677"/>
                  </a:cubicBezTo>
                  <a:lnTo>
                    <a:pt x="8262" y="4677"/>
                  </a:lnTo>
                  <a:cubicBezTo>
                    <a:pt x="8264" y="4673"/>
                    <a:pt x="8267" y="4666"/>
                    <a:pt x="8273" y="4654"/>
                  </a:cubicBezTo>
                  <a:cubicBezTo>
                    <a:pt x="8273" y="4654"/>
                    <a:pt x="8273" y="4654"/>
                    <a:pt x="8273" y="4654"/>
                  </a:cubicBezTo>
                  <a:lnTo>
                    <a:pt x="8273" y="4654"/>
                  </a:lnTo>
                  <a:cubicBezTo>
                    <a:pt x="8271" y="4660"/>
                    <a:pt x="8269" y="4666"/>
                    <a:pt x="8268" y="4670"/>
                  </a:cubicBezTo>
                  <a:cubicBezTo>
                    <a:pt x="8264" y="4691"/>
                    <a:pt x="8259" y="4711"/>
                    <a:pt x="8252" y="4732"/>
                  </a:cubicBezTo>
                  <a:cubicBezTo>
                    <a:pt x="8249" y="4746"/>
                    <a:pt x="8245" y="4772"/>
                    <a:pt x="8238" y="4796"/>
                  </a:cubicBezTo>
                  <a:lnTo>
                    <a:pt x="8238" y="4796"/>
                  </a:lnTo>
                  <a:cubicBezTo>
                    <a:pt x="8235" y="4799"/>
                    <a:pt x="8231" y="4805"/>
                    <a:pt x="8226" y="4816"/>
                  </a:cubicBezTo>
                  <a:cubicBezTo>
                    <a:pt x="8213" y="4838"/>
                    <a:pt x="8201" y="4863"/>
                    <a:pt x="8187" y="4885"/>
                  </a:cubicBezTo>
                  <a:cubicBezTo>
                    <a:pt x="8176" y="4905"/>
                    <a:pt x="8166" y="4923"/>
                    <a:pt x="8153" y="4941"/>
                  </a:cubicBezTo>
                  <a:cubicBezTo>
                    <a:pt x="8151" y="4945"/>
                    <a:pt x="8145" y="4952"/>
                    <a:pt x="8139" y="4959"/>
                  </a:cubicBezTo>
                  <a:lnTo>
                    <a:pt x="8139" y="4959"/>
                  </a:lnTo>
                  <a:cubicBezTo>
                    <a:pt x="8122" y="4977"/>
                    <a:pt x="8095" y="5007"/>
                    <a:pt x="8089" y="5013"/>
                  </a:cubicBezTo>
                  <a:lnTo>
                    <a:pt x="8082" y="5021"/>
                  </a:lnTo>
                  <a:cubicBezTo>
                    <a:pt x="8027" y="5077"/>
                    <a:pt x="7972" y="5130"/>
                    <a:pt x="7918" y="5185"/>
                  </a:cubicBezTo>
                  <a:lnTo>
                    <a:pt x="6132" y="6971"/>
                  </a:lnTo>
                  <a:lnTo>
                    <a:pt x="5310" y="7793"/>
                  </a:lnTo>
                  <a:lnTo>
                    <a:pt x="5107" y="7995"/>
                  </a:lnTo>
                  <a:cubicBezTo>
                    <a:pt x="5091" y="8011"/>
                    <a:pt x="5075" y="8029"/>
                    <a:pt x="5059" y="8044"/>
                  </a:cubicBezTo>
                  <a:cubicBezTo>
                    <a:pt x="5055" y="8047"/>
                    <a:pt x="5038" y="8062"/>
                    <a:pt x="5025" y="8074"/>
                  </a:cubicBezTo>
                  <a:lnTo>
                    <a:pt x="5025" y="8074"/>
                  </a:lnTo>
                  <a:cubicBezTo>
                    <a:pt x="5037" y="8065"/>
                    <a:pt x="5053" y="8055"/>
                    <a:pt x="5054" y="8055"/>
                  </a:cubicBezTo>
                  <a:lnTo>
                    <a:pt x="5054" y="8055"/>
                  </a:lnTo>
                  <a:cubicBezTo>
                    <a:pt x="5054" y="8055"/>
                    <a:pt x="5047" y="8060"/>
                    <a:pt x="5023" y="8076"/>
                  </a:cubicBezTo>
                  <a:cubicBezTo>
                    <a:pt x="5022" y="8077"/>
                    <a:pt x="5020" y="8078"/>
                    <a:pt x="5018" y="8079"/>
                  </a:cubicBezTo>
                  <a:lnTo>
                    <a:pt x="5018" y="8079"/>
                  </a:lnTo>
                  <a:cubicBezTo>
                    <a:pt x="5020" y="8077"/>
                    <a:pt x="5022" y="8075"/>
                    <a:pt x="5025" y="8074"/>
                  </a:cubicBezTo>
                  <a:lnTo>
                    <a:pt x="5025" y="8074"/>
                  </a:lnTo>
                  <a:cubicBezTo>
                    <a:pt x="5020" y="8077"/>
                    <a:pt x="5015" y="8080"/>
                    <a:pt x="5012" y="8083"/>
                  </a:cubicBezTo>
                  <a:lnTo>
                    <a:pt x="5012" y="8083"/>
                  </a:lnTo>
                  <a:cubicBezTo>
                    <a:pt x="5014" y="8081"/>
                    <a:pt x="5016" y="8080"/>
                    <a:pt x="5018" y="8079"/>
                  </a:cubicBezTo>
                  <a:lnTo>
                    <a:pt x="5018" y="8079"/>
                  </a:lnTo>
                  <a:cubicBezTo>
                    <a:pt x="5013" y="8084"/>
                    <a:pt x="5009" y="8087"/>
                    <a:pt x="5009" y="8087"/>
                  </a:cubicBezTo>
                  <a:cubicBezTo>
                    <a:pt x="5009" y="8086"/>
                    <a:pt x="5010" y="8085"/>
                    <a:pt x="5012" y="8083"/>
                  </a:cubicBezTo>
                  <a:lnTo>
                    <a:pt x="5012" y="8083"/>
                  </a:lnTo>
                  <a:cubicBezTo>
                    <a:pt x="4984" y="8101"/>
                    <a:pt x="4957" y="8119"/>
                    <a:pt x="4927" y="8134"/>
                  </a:cubicBezTo>
                  <a:cubicBezTo>
                    <a:pt x="4912" y="8142"/>
                    <a:pt x="4897" y="8150"/>
                    <a:pt x="4882" y="8157"/>
                  </a:cubicBezTo>
                  <a:lnTo>
                    <a:pt x="4882" y="8157"/>
                  </a:lnTo>
                  <a:cubicBezTo>
                    <a:pt x="4839" y="8171"/>
                    <a:pt x="4799" y="8185"/>
                    <a:pt x="4756" y="8195"/>
                  </a:cubicBezTo>
                  <a:cubicBezTo>
                    <a:pt x="4743" y="8199"/>
                    <a:pt x="4713" y="8200"/>
                    <a:pt x="4699" y="8206"/>
                  </a:cubicBezTo>
                  <a:lnTo>
                    <a:pt x="4699" y="8206"/>
                  </a:lnTo>
                  <a:cubicBezTo>
                    <a:pt x="4670" y="8208"/>
                    <a:pt x="4642" y="8209"/>
                    <a:pt x="4613" y="8209"/>
                  </a:cubicBezTo>
                  <a:cubicBezTo>
                    <a:pt x="4593" y="8209"/>
                    <a:pt x="4570" y="8208"/>
                    <a:pt x="4550" y="8206"/>
                  </a:cubicBezTo>
                  <a:cubicBezTo>
                    <a:pt x="4536" y="8205"/>
                    <a:pt x="4518" y="8198"/>
                    <a:pt x="4511" y="8195"/>
                  </a:cubicBezTo>
                  <a:lnTo>
                    <a:pt x="4511" y="8195"/>
                  </a:lnTo>
                  <a:cubicBezTo>
                    <a:pt x="4514" y="8196"/>
                    <a:pt x="4518" y="8199"/>
                    <a:pt x="4525" y="8202"/>
                  </a:cubicBezTo>
                  <a:lnTo>
                    <a:pt x="4525" y="8202"/>
                  </a:lnTo>
                  <a:cubicBezTo>
                    <a:pt x="4507" y="8198"/>
                    <a:pt x="4489" y="8194"/>
                    <a:pt x="4471" y="8189"/>
                  </a:cubicBezTo>
                  <a:cubicBezTo>
                    <a:pt x="4457" y="8186"/>
                    <a:pt x="4426" y="8181"/>
                    <a:pt x="4399" y="8174"/>
                  </a:cubicBezTo>
                  <a:lnTo>
                    <a:pt x="4399" y="8174"/>
                  </a:lnTo>
                  <a:cubicBezTo>
                    <a:pt x="4395" y="8171"/>
                    <a:pt x="4386" y="8166"/>
                    <a:pt x="4373" y="8159"/>
                  </a:cubicBezTo>
                  <a:cubicBezTo>
                    <a:pt x="4353" y="8148"/>
                    <a:pt x="4334" y="8139"/>
                    <a:pt x="4316" y="8129"/>
                  </a:cubicBezTo>
                  <a:cubicBezTo>
                    <a:pt x="4288" y="8114"/>
                    <a:pt x="4262" y="8096"/>
                    <a:pt x="4237" y="8078"/>
                  </a:cubicBezTo>
                  <a:lnTo>
                    <a:pt x="4237" y="8078"/>
                  </a:lnTo>
                  <a:cubicBezTo>
                    <a:pt x="4237" y="8078"/>
                    <a:pt x="4237" y="8078"/>
                    <a:pt x="4236" y="8078"/>
                  </a:cubicBezTo>
                  <a:cubicBezTo>
                    <a:pt x="4212" y="8055"/>
                    <a:pt x="4190" y="8037"/>
                    <a:pt x="4170" y="8018"/>
                  </a:cubicBezTo>
                  <a:lnTo>
                    <a:pt x="4170" y="8018"/>
                  </a:lnTo>
                  <a:cubicBezTo>
                    <a:pt x="4170" y="8018"/>
                    <a:pt x="4170" y="8018"/>
                    <a:pt x="4170" y="8018"/>
                  </a:cubicBezTo>
                  <a:lnTo>
                    <a:pt x="2853" y="6700"/>
                  </a:lnTo>
                  <a:lnTo>
                    <a:pt x="1224" y="5073"/>
                  </a:lnTo>
                  <a:lnTo>
                    <a:pt x="1171" y="5018"/>
                  </a:lnTo>
                  <a:lnTo>
                    <a:pt x="1165" y="5012"/>
                  </a:lnTo>
                  <a:cubicBezTo>
                    <a:pt x="1148" y="4997"/>
                    <a:pt x="1135" y="4979"/>
                    <a:pt x="1119" y="4964"/>
                  </a:cubicBezTo>
                  <a:cubicBezTo>
                    <a:pt x="1113" y="4958"/>
                    <a:pt x="1106" y="4953"/>
                    <a:pt x="1101" y="4949"/>
                  </a:cubicBezTo>
                  <a:lnTo>
                    <a:pt x="1101" y="4949"/>
                  </a:lnTo>
                  <a:cubicBezTo>
                    <a:pt x="1080" y="4920"/>
                    <a:pt x="1063" y="4882"/>
                    <a:pt x="1049" y="4857"/>
                  </a:cubicBezTo>
                  <a:cubicBezTo>
                    <a:pt x="1045" y="4847"/>
                    <a:pt x="1040" y="4838"/>
                    <a:pt x="1035" y="4829"/>
                  </a:cubicBezTo>
                  <a:lnTo>
                    <a:pt x="1035" y="4829"/>
                  </a:lnTo>
                  <a:cubicBezTo>
                    <a:pt x="1033" y="4798"/>
                    <a:pt x="1003" y="4742"/>
                    <a:pt x="997" y="4716"/>
                  </a:cubicBezTo>
                  <a:cubicBezTo>
                    <a:pt x="992" y="4695"/>
                    <a:pt x="988" y="4675"/>
                    <a:pt x="983" y="4654"/>
                  </a:cubicBezTo>
                  <a:cubicBezTo>
                    <a:pt x="978" y="4635"/>
                    <a:pt x="976" y="4628"/>
                    <a:pt x="975" y="4628"/>
                  </a:cubicBezTo>
                  <a:lnTo>
                    <a:pt x="975" y="4628"/>
                  </a:lnTo>
                  <a:cubicBezTo>
                    <a:pt x="974" y="4628"/>
                    <a:pt x="986" y="4683"/>
                    <a:pt x="984" y="4683"/>
                  </a:cubicBezTo>
                  <a:cubicBezTo>
                    <a:pt x="984" y="4683"/>
                    <a:pt x="984" y="4683"/>
                    <a:pt x="984" y="4683"/>
                  </a:cubicBezTo>
                  <a:cubicBezTo>
                    <a:pt x="968" y="4674"/>
                    <a:pt x="977" y="4560"/>
                    <a:pt x="978" y="4542"/>
                  </a:cubicBezTo>
                  <a:cubicBezTo>
                    <a:pt x="978" y="4532"/>
                    <a:pt x="976" y="4509"/>
                    <a:pt x="976" y="4486"/>
                  </a:cubicBezTo>
                  <a:lnTo>
                    <a:pt x="976" y="4486"/>
                  </a:lnTo>
                  <a:cubicBezTo>
                    <a:pt x="977" y="4484"/>
                    <a:pt x="979" y="4476"/>
                    <a:pt x="983" y="4461"/>
                  </a:cubicBezTo>
                  <a:cubicBezTo>
                    <a:pt x="988" y="4440"/>
                    <a:pt x="992" y="4420"/>
                    <a:pt x="997" y="4399"/>
                  </a:cubicBezTo>
                  <a:cubicBezTo>
                    <a:pt x="1004" y="4374"/>
                    <a:pt x="1035" y="4317"/>
                    <a:pt x="1035" y="4286"/>
                  </a:cubicBezTo>
                  <a:lnTo>
                    <a:pt x="1035" y="4286"/>
                  </a:lnTo>
                  <a:cubicBezTo>
                    <a:pt x="1043" y="4272"/>
                    <a:pt x="1050" y="4259"/>
                    <a:pt x="1057" y="4245"/>
                  </a:cubicBezTo>
                  <a:cubicBezTo>
                    <a:pt x="1069" y="4224"/>
                    <a:pt x="1083" y="4193"/>
                    <a:pt x="1100" y="4168"/>
                  </a:cubicBezTo>
                  <a:lnTo>
                    <a:pt x="1100" y="4168"/>
                  </a:lnTo>
                  <a:cubicBezTo>
                    <a:pt x="1106" y="4164"/>
                    <a:pt x="1113" y="4158"/>
                    <a:pt x="1119" y="4152"/>
                  </a:cubicBezTo>
                  <a:cubicBezTo>
                    <a:pt x="1134" y="4135"/>
                    <a:pt x="1150" y="4118"/>
                    <a:pt x="1165" y="4103"/>
                  </a:cubicBezTo>
                  <a:lnTo>
                    <a:pt x="1172" y="4095"/>
                  </a:lnTo>
                  <a:cubicBezTo>
                    <a:pt x="1190" y="4076"/>
                    <a:pt x="1209" y="4059"/>
                    <a:pt x="1228" y="4039"/>
                  </a:cubicBezTo>
                  <a:lnTo>
                    <a:pt x="1480" y="3787"/>
                  </a:lnTo>
                  <a:lnTo>
                    <a:pt x="3364" y="1903"/>
                  </a:lnTo>
                  <a:lnTo>
                    <a:pt x="4067" y="1201"/>
                  </a:lnTo>
                  <a:cubicBezTo>
                    <a:pt x="4106" y="1161"/>
                    <a:pt x="4144" y="1122"/>
                    <a:pt x="4185" y="1083"/>
                  </a:cubicBezTo>
                  <a:cubicBezTo>
                    <a:pt x="4200" y="1068"/>
                    <a:pt x="4218" y="1054"/>
                    <a:pt x="4234" y="1039"/>
                  </a:cubicBezTo>
                  <a:lnTo>
                    <a:pt x="4234" y="1039"/>
                  </a:lnTo>
                  <a:cubicBezTo>
                    <a:pt x="4260" y="1021"/>
                    <a:pt x="4286" y="1003"/>
                    <a:pt x="4313" y="987"/>
                  </a:cubicBezTo>
                  <a:cubicBezTo>
                    <a:pt x="4328" y="979"/>
                    <a:pt x="4342" y="973"/>
                    <a:pt x="4356" y="966"/>
                  </a:cubicBezTo>
                  <a:lnTo>
                    <a:pt x="4356" y="966"/>
                  </a:lnTo>
                  <a:cubicBezTo>
                    <a:pt x="4388" y="964"/>
                    <a:pt x="4458" y="929"/>
                    <a:pt x="4483" y="924"/>
                  </a:cubicBezTo>
                  <a:cubicBezTo>
                    <a:pt x="4500" y="919"/>
                    <a:pt x="4517" y="916"/>
                    <a:pt x="4534" y="913"/>
                  </a:cubicBezTo>
                  <a:lnTo>
                    <a:pt x="4534" y="913"/>
                  </a:lnTo>
                  <a:cubicBezTo>
                    <a:pt x="4565" y="911"/>
                    <a:pt x="4595" y="908"/>
                    <a:pt x="4625" y="908"/>
                  </a:cubicBezTo>
                  <a:cubicBezTo>
                    <a:pt x="4633" y="908"/>
                    <a:pt x="4663" y="907"/>
                    <a:pt x="4691" y="907"/>
                  </a:cubicBezTo>
                  <a:close/>
                  <a:moveTo>
                    <a:pt x="4607" y="0"/>
                  </a:moveTo>
                  <a:cubicBezTo>
                    <a:pt x="4349" y="0"/>
                    <a:pt x="4088" y="65"/>
                    <a:pt x="3849" y="200"/>
                  </a:cubicBezTo>
                  <a:cubicBezTo>
                    <a:pt x="3602" y="341"/>
                    <a:pt x="3407" y="566"/>
                    <a:pt x="3208" y="765"/>
                  </a:cubicBezTo>
                  <a:lnTo>
                    <a:pt x="1260" y="2712"/>
                  </a:lnTo>
                  <a:lnTo>
                    <a:pt x="580" y="3393"/>
                  </a:lnTo>
                  <a:cubicBezTo>
                    <a:pt x="470" y="3503"/>
                    <a:pt x="365" y="3620"/>
                    <a:pt x="285" y="3754"/>
                  </a:cubicBezTo>
                  <a:cubicBezTo>
                    <a:pt x="61" y="4122"/>
                    <a:pt x="0" y="4604"/>
                    <a:pt x="133" y="5016"/>
                  </a:cubicBezTo>
                  <a:cubicBezTo>
                    <a:pt x="251" y="5382"/>
                    <a:pt x="495" y="5630"/>
                    <a:pt x="756" y="5891"/>
                  </a:cubicBezTo>
                  <a:lnTo>
                    <a:pt x="1622" y="6758"/>
                  </a:lnTo>
                  <a:lnTo>
                    <a:pt x="3416" y="8551"/>
                  </a:lnTo>
                  <a:lnTo>
                    <a:pt x="3486" y="8622"/>
                  </a:lnTo>
                  <a:lnTo>
                    <a:pt x="3486" y="8622"/>
                  </a:lnTo>
                  <a:cubicBezTo>
                    <a:pt x="3498" y="8636"/>
                    <a:pt x="3510" y="8650"/>
                    <a:pt x="3524" y="8664"/>
                  </a:cubicBezTo>
                  <a:cubicBezTo>
                    <a:pt x="3831" y="8961"/>
                    <a:pt x="4227" y="9110"/>
                    <a:pt x="4624" y="9110"/>
                  </a:cubicBezTo>
                  <a:cubicBezTo>
                    <a:pt x="5023" y="9110"/>
                    <a:pt x="5422" y="8959"/>
                    <a:pt x="5728" y="8659"/>
                  </a:cubicBezTo>
                  <a:cubicBezTo>
                    <a:pt x="5895" y="8493"/>
                    <a:pt x="6061" y="8326"/>
                    <a:pt x="6227" y="8160"/>
                  </a:cubicBezTo>
                  <a:lnTo>
                    <a:pt x="8207" y="6179"/>
                  </a:lnTo>
                  <a:cubicBezTo>
                    <a:pt x="8379" y="6007"/>
                    <a:pt x="8553" y="5837"/>
                    <a:pt x="8723" y="5663"/>
                  </a:cubicBezTo>
                  <a:cubicBezTo>
                    <a:pt x="9306" y="5069"/>
                    <a:pt x="9328" y="4128"/>
                    <a:pt x="8775" y="3505"/>
                  </a:cubicBezTo>
                  <a:cubicBezTo>
                    <a:pt x="8634" y="3345"/>
                    <a:pt x="8472" y="3200"/>
                    <a:pt x="8322" y="3049"/>
                  </a:cubicBezTo>
                  <a:lnTo>
                    <a:pt x="7372" y="2098"/>
                  </a:lnTo>
                  <a:cubicBezTo>
                    <a:pt x="6831" y="1559"/>
                    <a:pt x="6292" y="1018"/>
                    <a:pt x="5751" y="478"/>
                  </a:cubicBezTo>
                  <a:cubicBezTo>
                    <a:pt x="5440" y="169"/>
                    <a:pt x="5026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84;p25">
              <a:extLst>
                <a:ext uri="{FF2B5EF4-FFF2-40B4-BE49-F238E27FC236}">
                  <a16:creationId xmlns:a16="http://schemas.microsoft.com/office/drawing/2014/main" id="{043D2E5A-8537-FD4E-906D-B9AEF323985E}"/>
                </a:ext>
              </a:extLst>
            </p:cNvPr>
            <p:cNvSpPr/>
            <p:nvPr/>
          </p:nvSpPr>
          <p:spPr>
            <a:xfrm>
              <a:off x="4802045" y="3638764"/>
              <a:ext cx="1447969" cy="1411181"/>
            </a:xfrm>
            <a:custGeom>
              <a:avLst/>
              <a:gdLst/>
              <a:ahLst/>
              <a:cxnLst/>
              <a:rect l="l" t="t" r="r" b="b"/>
              <a:pathLst>
                <a:path w="8423" h="8209" extrusionOk="0">
                  <a:moveTo>
                    <a:pt x="4212" y="0"/>
                  </a:moveTo>
                  <a:cubicBezTo>
                    <a:pt x="3930" y="0"/>
                    <a:pt x="3649" y="107"/>
                    <a:pt x="3435" y="320"/>
                  </a:cubicBezTo>
                  <a:lnTo>
                    <a:pt x="428" y="3327"/>
                  </a:lnTo>
                  <a:cubicBezTo>
                    <a:pt x="1" y="3755"/>
                    <a:pt x="1" y="4454"/>
                    <a:pt x="428" y="4882"/>
                  </a:cubicBezTo>
                  <a:lnTo>
                    <a:pt x="3435" y="7888"/>
                  </a:lnTo>
                  <a:cubicBezTo>
                    <a:pt x="3649" y="8101"/>
                    <a:pt x="3930" y="8208"/>
                    <a:pt x="4212" y="8208"/>
                  </a:cubicBezTo>
                  <a:cubicBezTo>
                    <a:pt x="4493" y="8208"/>
                    <a:pt x="4775" y="8101"/>
                    <a:pt x="4989" y="7888"/>
                  </a:cubicBezTo>
                  <a:lnTo>
                    <a:pt x="7995" y="4882"/>
                  </a:lnTo>
                  <a:cubicBezTo>
                    <a:pt x="8423" y="4454"/>
                    <a:pt x="8423" y="3755"/>
                    <a:pt x="7995" y="3327"/>
                  </a:cubicBezTo>
                  <a:lnTo>
                    <a:pt x="4989" y="320"/>
                  </a:lnTo>
                  <a:cubicBezTo>
                    <a:pt x="4775" y="107"/>
                    <a:pt x="4493" y="0"/>
                    <a:pt x="4212" y="0"/>
                  </a:cubicBezTo>
                  <a:close/>
                </a:path>
              </a:pathLst>
            </a:custGeom>
            <a:solidFill>
              <a:srgbClr val="74AB39"/>
            </a:solidFill>
            <a:ln>
              <a:solidFill>
                <a:srgbClr val="74AB39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FC7C255-07F5-1A21-14D5-D1A23B652D2A}"/>
                </a:ext>
              </a:extLst>
            </p:cNvPr>
            <p:cNvSpPr/>
            <p:nvPr/>
          </p:nvSpPr>
          <p:spPr>
            <a:xfrm>
              <a:off x="5462577" y="2960654"/>
              <a:ext cx="182086" cy="189611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91036A-9D95-AEEF-D859-4C62F1F34A72}"/>
                </a:ext>
              </a:extLst>
            </p:cNvPr>
            <p:cNvSpPr/>
            <p:nvPr/>
          </p:nvSpPr>
          <p:spPr>
            <a:xfrm>
              <a:off x="5460771" y="4249548"/>
              <a:ext cx="182086" cy="189611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80EE60-ACC8-4BEA-874F-9B0EB0936D75}"/>
                </a:ext>
              </a:extLst>
            </p:cNvPr>
            <p:cNvSpPr/>
            <p:nvPr/>
          </p:nvSpPr>
          <p:spPr>
            <a:xfrm>
              <a:off x="5460771" y="5525993"/>
              <a:ext cx="182086" cy="189611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6" name="Picture 25" descr="A group of people standing on a stage holding open books">
            <a:extLst>
              <a:ext uri="{FF2B5EF4-FFF2-40B4-BE49-F238E27FC236}">
                <a16:creationId xmlns:a16="http://schemas.microsoft.com/office/drawing/2014/main" id="{F11E13C8-D4AB-2C07-73B0-B0632E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8710" y="1966435"/>
            <a:ext cx="4091301" cy="1883596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162AFD9C-E8B2-936D-A886-38110518D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7730230" y="3929603"/>
            <a:ext cx="4150032" cy="1883596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EA1537-8FF6-4F01-D92F-B8F2AD20B9DA}"/>
              </a:ext>
            </a:extLst>
          </p:cNvPr>
          <p:cNvSpPr txBox="1"/>
          <p:nvPr/>
        </p:nvSpPr>
        <p:spPr>
          <a:xfrm>
            <a:off x="5455389" y="931490"/>
            <a:ext cx="2965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Avenir Book" panose="02000503020000020003"/>
                <a:ea typeface="+mj-ea"/>
                <a:cs typeface="+mj-cs"/>
                <a:sym typeface="Arial"/>
              </a:rPr>
              <a:t>(</a:t>
            </a:r>
            <a:r>
              <a:rPr lang="en-US" altLang="en-US" sz="2000" dirty="0">
                <a:solidFill>
                  <a:schemeClr val="tx2"/>
                </a:solidFill>
                <a:latin typeface="Avenir Book" panose="02000503020000020003"/>
                <a:ea typeface="+mj-ea"/>
                <a:cs typeface="+mj-cs"/>
                <a:sym typeface="Arial"/>
              </a:rPr>
              <a:t>Budapest, 5–7 July 2023)</a:t>
            </a:r>
          </a:p>
        </p:txBody>
      </p:sp>
    </p:spTree>
    <p:extLst>
      <p:ext uri="{BB962C8B-B14F-4D97-AF65-F5344CB8AC3E}">
        <p14:creationId xmlns:p14="http://schemas.microsoft.com/office/powerpoint/2010/main" val="1390973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47A3-7851-5E7D-12BD-53E70ADD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4D8C643-9083-F52A-111C-BE8F42FB3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285" y="546076"/>
            <a:ext cx="8588086" cy="43858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R="3387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latin typeface="Avenir Book" panose="02000503020000020003"/>
              </a:rPr>
              <a:t>CLIMATE &amp; HEALTH IN THE BUDAPEST DECLARATION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B1DFC2-ECAC-6D6A-BC1A-C90EA2A48214}"/>
              </a:ext>
            </a:extLst>
          </p:cNvPr>
          <p:cNvSpPr/>
          <p:nvPr/>
        </p:nvSpPr>
        <p:spPr>
          <a:xfrm>
            <a:off x="0" y="450134"/>
            <a:ext cx="631371" cy="609600"/>
          </a:xfrm>
          <a:prstGeom prst="rect">
            <a:avLst/>
          </a:prstGeom>
          <a:solidFill>
            <a:srgbClr val="0087B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69CBC-9545-A2B9-6E2A-163065459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85" y="1607734"/>
            <a:ext cx="2700000" cy="383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0C7F31-FF8A-03AA-0F5C-0D8712D8A946}"/>
              </a:ext>
            </a:extLst>
          </p:cNvPr>
          <p:cNvSpPr txBox="1"/>
          <p:nvPr/>
        </p:nvSpPr>
        <p:spPr>
          <a:xfrm>
            <a:off x="3867150" y="1393130"/>
            <a:ext cx="8324850" cy="4490984"/>
          </a:xfrm>
          <a:prstGeom prst="rect">
            <a:avLst/>
          </a:prstGeom>
          <a:noFill/>
        </p:spPr>
        <p:txBody>
          <a:bodyPr wrap="square" lIns="180000" tIns="180000" rIns="36000" bIns="36000">
            <a:noAutofit/>
          </a:bodyPr>
          <a:lstStyle/>
          <a:p>
            <a:pPr marL="342900" indent="-342900" algn="l" rtl="0">
              <a:spcAft>
                <a:spcPts val="1500"/>
              </a:spcAft>
              <a:buClr>
                <a:srgbClr val="008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Making 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health systems and facilities </a:t>
            </a: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climate-resilient, environmentally sustainable, and decarbonized</a:t>
            </a:r>
          </a:p>
          <a:p>
            <a:pPr marL="342900" indent="-342900" algn="l" rtl="0">
              <a:spcAft>
                <a:spcPts val="1500"/>
              </a:spcAft>
              <a:buClr>
                <a:srgbClr val="008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Establishing 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health-</a:t>
            </a:r>
            <a:r>
              <a:rPr lang="en-US" sz="2000" b="1" dirty="0" err="1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centred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 targets </a:t>
            </a: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in national planning, in </a:t>
            </a:r>
            <a:b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particular in the National Determined Contributions</a:t>
            </a:r>
          </a:p>
          <a:p>
            <a:pPr marL="342900" indent="-342900" algn="l" rtl="0">
              <a:spcAft>
                <a:spcPts val="1500"/>
              </a:spcAft>
              <a:buClr>
                <a:srgbClr val="008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Developing, updating, and implementing 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Health National </a:t>
            </a:r>
            <a:b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Adaptation Plans</a:t>
            </a:r>
            <a:endParaRPr lang="en-US" sz="2000" dirty="0">
              <a:solidFill>
                <a:srgbClr val="000000"/>
              </a:solidFill>
              <a:latin typeface="Avenir Next LT Pro" panose="020B05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l" rtl="0">
              <a:spcAft>
                <a:spcPts val="1500"/>
              </a:spcAft>
              <a:buClr>
                <a:srgbClr val="008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Developing and updating 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heat-health action plans</a:t>
            </a:r>
            <a:endParaRPr lang="en-US" sz="2000" dirty="0">
              <a:solidFill>
                <a:srgbClr val="000000"/>
              </a:solidFill>
              <a:latin typeface="Avenir Next LT Pro" panose="020B05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 algn="l" rtl="0">
              <a:spcAft>
                <a:spcPts val="1500"/>
              </a:spcAft>
              <a:buClr>
                <a:srgbClr val="008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Establishing requirements to ensure the climate resilience of </a:t>
            </a:r>
            <a:b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water and sanitation </a:t>
            </a: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services </a:t>
            </a:r>
          </a:p>
          <a:p>
            <a:pPr marL="342900" indent="-342900" algn="l" rtl="0">
              <a:spcAft>
                <a:spcPts val="1500"/>
              </a:spcAft>
              <a:buClr>
                <a:srgbClr val="008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Strengthening 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natural disaster </a:t>
            </a: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risk reduction policies and climate-informed health 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early-warning and surveillance </a:t>
            </a: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systems</a:t>
            </a:r>
          </a:p>
          <a:p>
            <a:pPr marL="342900" indent="-342900" algn="l" rtl="0">
              <a:spcAft>
                <a:spcPts val="1500"/>
              </a:spcAft>
              <a:buClr>
                <a:srgbClr val="00800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Strengthening the </a:t>
            </a:r>
            <a:r>
              <a:rPr lang="en-US" sz="2000" b="1" dirty="0">
                <a:solidFill>
                  <a:srgbClr val="008000"/>
                </a:solidFill>
                <a:latin typeface="Avenir Next LT Pro" panose="020B0504020202020204" pitchFamily="34" charset="0"/>
                <a:cs typeface="Arial" panose="020B0604020202020204" pitchFamily="34" charset="0"/>
                <a:sym typeface="Arial"/>
              </a:rPr>
              <a:t>climate-literacy of health professionals</a:t>
            </a:r>
            <a:endParaRPr lang="en-US" sz="2000" dirty="0">
              <a:solidFill>
                <a:srgbClr val="000000"/>
              </a:solidFill>
              <a:latin typeface="Avenir Next LT Pro" panose="020B05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BA939-5FCD-126A-B838-96C8DCAA23DC}"/>
              </a:ext>
            </a:extLst>
          </p:cNvPr>
          <p:cNvSpPr/>
          <p:nvPr/>
        </p:nvSpPr>
        <p:spPr>
          <a:xfrm>
            <a:off x="3901483" y="3867319"/>
            <a:ext cx="6492819" cy="5168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3357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2_UniLeipzig_PPT Vorlage">
  <a:themeElements>
    <a:clrScheme name="MF 2018">
      <a:dk1>
        <a:srgbClr val="000000"/>
      </a:dk1>
      <a:lt1>
        <a:sysClr val="window" lastClr="FFFFFF"/>
      </a:lt1>
      <a:dk2>
        <a:srgbClr val="262A31"/>
      </a:dk2>
      <a:lt2>
        <a:srgbClr val="FFFFFF"/>
      </a:lt2>
      <a:accent1>
        <a:srgbClr val="008AC9"/>
      </a:accent1>
      <a:accent2>
        <a:srgbClr val="00A7D6"/>
      </a:accent2>
      <a:accent3>
        <a:srgbClr val="8AC2D1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8A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 [Schreibgeschützt]" id="{7A42E389-0188-42BC-9D61-E7EC701406CF}" vid="{A8C49219-4754-4BA8-90A5-9D14769AD8D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48891DF28BF4493CDF8D23963EE3D" ma:contentTypeVersion="18" ma:contentTypeDescription="Create a new document." ma:contentTypeScope="" ma:versionID="cc419fbc07b8b98541f5a3b5760a1f34">
  <xsd:schema xmlns:xsd="http://www.w3.org/2001/XMLSchema" xmlns:xs="http://www.w3.org/2001/XMLSchema" xmlns:p="http://schemas.microsoft.com/office/2006/metadata/properties" xmlns:ns2="ef6b779f-3aca-4a59-8f22-c4c9c6080031" xmlns:ns3="165f87a8-dedc-4017-a10b-356c8bf718a3" targetNamespace="http://schemas.microsoft.com/office/2006/metadata/properties" ma:root="true" ma:fieldsID="9f6f456eb7cb757fcdc4afc1a9b0f294" ns2:_="" ns3:_="">
    <xsd:import namespace="ef6b779f-3aca-4a59-8f22-c4c9c6080031"/>
    <xsd:import namespace="165f87a8-dedc-4017-a10b-356c8bf718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b779f-3aca-4a59-8f22-c4c9c60800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cb12b0e-00a5-4551-8a19-a15de1741b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f87a8-dedc-4017-a10b-356c8bf718a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239fa3-8930-4351-aece-32632b422105}" ma:internalName="TaxCatchAll" ma:showField="CatchAllData" ma:web="165f87a8-dedc-4017-a10b-356c8bf718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5f87a8-dedc-4017-a10b-356c8bf718a3" xsi:nil="true"/>
    <lcf76f155ced4ddcb4097134ff3c332f xmlns="ef6b779f-3aca-4a59-8f22-c4c9c60800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FD5F63-73A0-4DB3-9B13-0CD3ADE0A4B2}"/>
</file>

<file path=customXml/itemProps2.xml><?xml version="1.0" encoding="utf-8"?>
<ds:datastoreItem xmlns:ds="http://schemas.openxmlformats.org/officeDocument/2006/customXml" ds:itemID="{2F2382DB-B517-4FC2-8F10-0F072D982DAC}"/>
</file>

<file path=customXml/itemProps3.xml><?xml version="1.0" encoding="utf-8"?>
<ds:datastoreItem xmlns:ds="http://schemas.openxmlformats.org/officeDocument/2006/customXml" ds:itemID="{CA4CBE0E-B6F6-43FE-A6D0-7DE3F43E0D6B}"/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1425</Words>
  <Application>Microsoft Office PowerPoint</Application>
  <PresentationFormat>Widescreen</PresentationFormat>
  <Paragraphs>241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Avenir Book</vt:lpstr>
      <vt:lpstr>Avenir Next LT Pro</vt:lpstr>
      <vt:lpstr>Calibri</vt:lpstr>
      <vt:lpstr>Courier New</vt:lpstr>
      <vt:lpstr>Ebrima</vt:lpstr>
      <vt:lpstr>Futura</vt:lpstr>
      <vt:lpstr>Lato Light</vt:lpstr>
      <vt:lpstr>Symbol</vt:lpstr>
      <vt:lpstr>Times New Roman</vt:lpstr>
      <vt:lpstr>Verdana</vt:lpstr>
      <vt:lpstr>Wingdings</vt:lpstr>
      <vt:lpstr>2_Office Theme</vt:lpstr>
      <vt:lpstr>Master2_UniLeipzig_PPT Vorlage</vt:lpstr>
      <vt:lpstr>PowerPoint Presentation</vt:lpstr>
      <vt:lpstr>HEALTH THREATENING HIGH TEMPERATURES</vt:lpstr>
      <vt:lpstr>HIGHER, FURTHER, HOTTER</vt:lpstr>
      <vt:lpstr>IN THE WHO EUROPEAN REGION </vt:lpstr>
      <vt:lpstr>HEAT IS AN ALL-OF-SOCIETY PROBLEM</vt:lpstr>
      <vt:lpstr>MANDATE IN WHO/EUROPE</vt:lpstr>
      <vt:lpstr>PUBLIC HEALTH EMERGENCY</vt:lpstr>
      <vt:lpstr>7th MINISTERIAL CONFERENCE ON ENV. &amp; HEALTH</vt:lpstr>
      <vt:lpstr>CLIMATE &amp; HEALTH IN THE BUDAPEST DECLARATION</vt:lpstr>
      <vt:lpstr>HHAP GUIDANCE UPDATE</vt:lpstr>
      <vt:lpstr>HHAP PROCESS IN WHO/EUROPE</vt:lpstr>
      <vt:lpstr>EVIDENCE REVIEW</vt:lpstr>
      <vt:lpstr>EVIDENCE REVIEW</vt:lpstr>
      <vt:lpstr>UPDATED CORE ELEMENTS</vt:lpstr>
      <vt:lpstr>EXAMPLES</vt:lpstr>
      <vt:lpstr>THE HEAT PREVENTION PLAN Santé publique France</vt:lpstr>
      <vt:lpstr>HEALTH DATA IN THE HEAT HEALTH WARNING SYSTEM</vt:lpstr>
      <vt:lpstr>LESSONS LEARNT</vt:lpstr>
      <vt:lpstr>PowerPoint Presentation</vt:lpstr>
      <vt:lpstr>REVISION OF THE AUSTRIAN  HEAT PROTECTION PLAN</vt:lpstr>
      <vt:lpstr>National Heat Protection Plan | Modular design based on WHO recommendations </vt:lpstr>
      <vt:lpstr>HEAT WARNING SYSTEM AND DISSEMINATION</vt:lpstr>
      <vt:lpstr>ADDRESSING VULNERABLE POPULATION GROUPS &amp;  HEALTH AND SOCIAL CARE SETTINGS</vt:lpstr>
      <vt:lpstr>MONITORING THE IMPACT OF HEAT ON HEALTH </vt:lpstr>
      <vt:lpstr>Thanks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KENDROVSKI, Vladimir</dc:creator>
  <cp:lastModifiedBy>YGLESIAS GONZALEZ, Marisol</cp:lastModifiedBy>
  <cp:revision>30</cp:revision>
  <dcterms:created xsi:type="dcterms:W3CDTF">2024-04-04T15:08:10Z</dcterms:created>
  <dcterms:modified xsi:type="dcterms:W3CDTF">2025-02-11T18:04:15Z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0x01010040548891DF28BF4493CDF8D23963EE3D</vt:lpwstr>
  </property>
  <property fmtid="{D5CDD505-2E9C-101B-9397-08002B2CF9AE}" pid="3" name="MediaServiceImageTags">
    <vt:lpwstr/>
  </property>
</Properties>
</file>